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sldIdLst>
    <p:sldId id="280" r:id="rId5"/>
    <p:sldId id="282" r:id="rId6"/>
    <p:sldId id="283" r:id="rId7"/>
    <p:sldId id="284" r:id="rId8"/>
    <p:sldId id="299" r:id="rId9"/>
    <p:sldId id="285" r:id="rId10"/>
    <p:sldId id="286" r:id="rId11"/>
    <p:sldId id="287" r:id="rId12"/>
    <p:sldId id="288" r:id="rId13"/>
    <p:sldId id="289" r:id="rId14"/>
    <p:sldId id="291" r:id="rId15"/>
    <p:sldId id="300" r:id="rId16"/>
    <p:sldId id="292" r:id="rId17"/>
    <p:sldId id="305" r:id="rId18"/>
    <p:sldId id="293" r:id="rId19"/>
    <p:sldId id="294" r:id="rId20"/>
    <p:sldId id="295" r:id="rId21"/>
    <p:sldId id="296" r:id="rId22"/>
    <p:sldId id="297" r:id="rId23"/>
    <p:sldId id="298" r:id="rId24"/>
    <p:sldId id="302" r:id="rId25"/>
    <p:sldId id="303" r:id="rId26"/>
    <p:sldId id="304" r:id="rId27"/>
    <p:sldId id="308" r:id="rId28"/>
    <p:sldId id="306" r:id="rId29"/>
    <p:sldId id="3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9" autoAdjust="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1EF1C0-3294-4634-AA90-8E712BB73AE2}" type="doc">
      <dgm:prSet loTypeId="urn:microsoft.com/office/officeart/2005/8/layout/hierarchy1" loCatId="hierarchy" qsTypeId="urn:microsoft.com/office/officeart/2005/8/quickstyle/simple1" qsCatId="simple" csTypeId="urn:microsoft.com/office/officeart/2005/8/colors/accent4_2" csCatId="accent4"/>
      <dgm:spPr/>
      <dgm:t>
        <a:bodyPr/>
        <a:lstStyle/>
        <a:p>
          <a:endParaRPr lang="en-US"/>
        </a:p>
      </dgm:t>
    </dgm:pt>
    <dgm:pt modelId="{E17C941A-D756-4FA6-A054-D34A3069A5F1}">
      <dgm:prSet/>
      <dgm:spPr/>
      <dgm:t>
        <a:bodyPr/>
        <a:lstStyle/>
        <a:p>
          <a:r>
            <a:rPr lang="en-IN"/>
            <a:t>Amt_income_total: one income outlier &gt;100000000 (100 mil) requires investigation</a:t>
          </a:r>
          <a:endParaRPr lang="en-US"/>
        </a:p>
      </dgm:t>
    </dgm:pt>
    <dgm:pt modelId="{A7359990-1381-45E8-A498-2D0B0A0C0E1C}" type="parTrans" cxnId="{CB448026-29FF-49FF-BDC1-7DB71AF4AC63}">
      <dgm:prSet/>
      <dgm:spPr/>
      <dgm:t>
        <a:bodyPr/>
        <a:lstStyle/>
        <a:p>
          <a:endParaRPr lang="en-US"/>
        </a:p>
      </dgm:t>
    </dgm:pt>
    <dgm:pt modelId="{8EF64365-0042-4D6E-AEA3-DEE2CBFC7FE7}" type="sibTrans" cxnId="{CB448026-29FF-49FF-BDC1-7DB71AF4AC63}">
      <dgm:prSet/>
      <dgm:spPr/>
      <dgm:t>
        <a:bodyPr/>
        <a:lstStyle/>
        <a:p>
          <a:endParaRPr lang="en-US"/>
        </a:p>
      </dgm:t>
    </dgm:pt>
    <dgm:pt modelId="{9C6B784B-8F6F-4C4E-9361-6DDCDF2C47A4}">
      <dgm:prSet/>
      <dgm:spPr/>
      <dgm:t>
        <a:bodyPr/>
        <a:lstStyle/>
        <a:p>
          <a:r>
            <a:rPr lang="en-IN"/>
            <a:t>Years_employed: outliers consisting of 1001 years is physically impossible. </a:t>
          </a:r>
          <a:endParaRPr lang="en-US"/>
        </a:p>
      </dgm:t>
    </dgm:pt>
    <dgm:pt modelId="{DC54A2AD-EC97-4A70-93A4-765A500525B6}" type="parTrans" cxnId="{9A482E4A-322F-416F-A6BD-16AC9BE9DC96}">
      <dgm:prSet/>
      <dgm:spPr/>
      <dgm:t>
        <a:bodyPr/>
        <a:lstStyle/>
        <a:p>
          <a:endParaRPr lang="en-US"/>
        </a:p>
      </dgm:t>
    </dgm:pt>
    <dgm:pt modelId="{039A6AAE-9468-4A7D-8A04-E5F79D23C30F}" type="sibTrans" cxnId="{9A482E4A-322F-416F-A6BD-16AC9BE9DC96}">
      <dgm:prSet/>
      <dgm:spPr/>
      <dgm:t>
        <a:bodyPr/>
        <a:lstStyle/>
        <a:p>
          <a:endParaRPr lang="en-US"/>
        </a:p>
      </dgm:t>
    </dgm:pt>
    <dgm:pt modelId="{4BA5D20E-7AD4-4F09-8116-C2B3345F47B4}">
      <dgm:prSet/>
      <dgm:spPr/>
      <dgm:t>
        <a:bodyPr/>
        <a:lstStyle/>
        <a:p>
          <a:r>
            <a:rPr lang="en-IN"/>
            <a:t>Cnt_children: outliers of 9+ children in today’s age needs further investigation. </a:t>
          </a:r>
          <a:endParaRPr lang="en-US"/>
        </a:p>
      </dgm:t>
    </dgm:pt>
    <dgm:pt modelId="{199E51D0-0608-4DE3-8A82-DE4F6516016E}" type="parTrans" cxnId="{C262A30C-6ABC-4FD1-A784-721A3029EA1A}">
      <dgm:prSet/>
      <dgm:spPr/>
      <dgm:t>
        <a:bodyPr/>
        <a:lstStyle/>
        <a:p>
          <a:endParaRPr lang="en-US"/>
        </a:p>
      </dgm:t>
    </dgm:pt>
    <dgm:pt modelId="{86BA529C-51C5-4D6B-9CFC-15174C10B9A0}" type="sibTrans" cxnId="{C262A30C-6ABC-4FD1-A784-721A3029EA1A}">
      <dgm:prSet/>
      <dgm:spPr/>
      <dgm:t>
        <a:bodyPr/>
        <a:lstStyle/>
        <a:p>
          <a:endParaRPr lang="en-US"/>
        </a:p>
      </dgm:t>
    </dgm:pt>
    <dgm:pt modelId="{A3C5B164-E59B-45F8-ADB0-B37C5ADB61AB}" type="pres">
      <dgm:prSet presAssocID="{731EF1C0-3294-4634-AA90-8E712BB73AE2}" presName="hierChild1" presStyleCnt="0">
        <dgm:presLayoutVars>
          <dgm:chPref val="1"/>
          <dgm:dir/>
          <dgm:animOne val="branch"/>
          <dgm:animLvl val="lvl"/>
          <dgm:resizeHandles/>
        </dgm:presLayoutVars>
      </dgm:prSet>
      <dgm:spPr/>
    </dgm:pt>
    <dgm:pt modelId="{E8518393-E29F-4E6F-8A88-D85D30309AE6}" type="pres">
      <dgm:prSet presAssocID="{E17C941A-D756-4FA6-A054-D34A3069A5F1}" presName="hierRoot1" presStyleCnt="0"/>
      <dgm:spPr/>
    </dgm:pt>
    <dgm:pt modelId="{65DBBA55-2D75-4004-9D1C-A6664715FD88}" type="pres">
      <dgm:prSet presAssocID="{E17C941A-D756-4FA6-A054-D34A3069A5F1}" presName="composite" presStyleCnt="0"/>
      <dgm:spPr/>
    </dgm:pt>
    <dgm:pt modelId="{CAA74575-F5DF-401D-B5CF-E1212040F8A9}" type="pres">
      <dgm:prSet presAssocID="{E17C941A-D756-4FA6-A054-D34A3069A5F1}" presName="background" presStyleLbl="node0" presStyleIdx="0" presStyleCnt="3"/>
      <dgm:spPr/>
    </dgm:pt>
    <dgm:pt modelId="{3941BF9F-BC87-4B58-BDC7-F0639F223CF1}" type="pres">
      <dgm:prSet presAssocID="{E17C941A-D756-4FA6-A054-D34A3069A5F1}" presName="text" presStyleLbl="fgAcc0" presStyleIdx="0" presStyleCnt="3">
        <dgm:presLayoutVars>
          <dgm:chPref val="3"/>
        </dgm:presLayoutVars>
      </dgm:prSet>
      <dgm:spPr/>
    </dgm:pt>
    <dgm:pt modelId="{DF95991E-9B66-4773-ADD6-3EED66AC253C}" type="pres">
      <dgm:prSet presAssocID="{E17C941A-D756-4FA6-A054-D34A3069A5F1}" presName="hierChild2" presStyleCnt="0"/>
      <dgm:spPr/>
    </dgm:pt>
    <dgm:pt modelId="{6ECBC1B7-169B-4C94-A38A-3C838858072F}" type="pres">
      <dgm:prSet presAssocID="{9C6B784B-8F6F-4C4E-9361-6DDCDF2C47A4}" presName="hierRoot1" presStyleCnt="0"/>
      <dgm:spPr/>
    </dgm:pt>
    <dgm:pt modelId="{1922D17E-A01D-45F6-AC81-C71D2511B294}" type="pres">
      <dgm:prSet presAssocID="{9C6B784B-8F6F-4C4E-9361-6DDCDF2C47A4}" presName="composite" presStyleCnt="0"/>
      <dgm:spPr/>
    </dgm:pt>
    <dgm:pt modelId="{78BAA6DA-6530-4AAB-B832-771AD48D79B6}" type="pres">
      <dgm:prSet presAssocID="{9C6B784B-8F6F-4C4E-9361-6DDCDF2C47A4}" presName="background" presStyleLbl="node0" presStyleIdx="1" presStyleCnt="3"/>
      <dgm:spPr/>
    </dgm:pt>
    <dgm:pt modelId="{944D6476-4CD8-4CE0-9799-D9DB50AA6D30}" type="pres">
      <dgm:prSet presAssocID="{9C6B784B-8F6F-4C4E-9361-6DDCDF2C47A4}" presName="text" presStyleLbl="fgAcc0" presStyleIdx="1" presStyleCnt="3">
        <dgm:presLayoutVars>
          <dgm:chPref val="3"/>
        </dgm:presLayoutVars>
      </dgm:prSet>
      <dgm:spPr/>
    </dgm:pt>
    <dgm:pt modelId="{F87868BF-919F-4245-A748-73652DDF6612}" type="pres">
      <dgm:prSet presAssocID="{9C6B784B-8F6F-4C4E-9361-6DDCDF2C47A4}" presName="hierChild2" presStyleCnt="0"/>
      <dgm:spPr/>
    </dgm:pt>
    <dgm:pt modelId="{55A13586-C5C9-469E-8289-8D56FD61D769}" type="pres">
      <dgm:prSet presAssocID="{4BA5D20E-7AD4-4F09-8116-C2B3345F47B4}" presName="hierRoot1" presStyleCnt="0"/>
      <dgm:spPr/>
    </dgm:pt>
    <dgm:pt modelId="{9BB41A6E-ECE6-42B4-BACD-EFE828D71C5E}" type="pres">
      <dgm:prSet presAssocID="{4BA5D20E-7AD4-4F09-8116-C2B3345F47B4}" presName="composite" presStyleCnt="0"/>
      <dgm:spPr/>
    </dgm:pt>
    <dgm:pt modelId="{6905BB26-FA49-46A8-92C9-6787BA93EFC9}" type="pres">
      <dgm:prSet presAssocID="{4BA5D20E-7AD4-4F09-8116-C2B3345F47B4}" presName="background" presStyleLbl="node0" presStyleIdx="2" presStyleCnt="3"/>
      <dgm:spPr/>
    </dgm:pt>
    <dgm:pt modelId="{70850E38-0E01-40D5-A13F-13F4C1119676}" type="pres">
      <dgm:prSet presAssocID="{4BA5D20E-7AD4-4F09-8116-C2B3345F47B4}" presName="text" presStyleLbl="fgAcc0" presStyleIdx="2" presStyleCnt="3">
        <dgm:presLayoutVars>
          <dgm:chPref val="3"/>
        </dgm:presLayoutVars>
      </dgm:prSet>
      <dgm:spPr/>
    </dgm:pt>
    <dgm:pt modelId="{8215A4EC-A356-4C91-829D-BE102913F639}" type="pres">
      <dgm:prSet presAssocID="{4BA5D20E-7AD4-4F09-8116-C2B3345F47B4}" presName="hierChild2" presStyleCnt="0"/>
      <dgm:spPr/>
    </dgm:pt>
  </dgm:ptLst>
  <dgm:cxnLst>
    <dgm:cxn modelId="{C262A30C-6ABC-4FD1-A784-721A3029EA1A}" srcId="{731EF1C0-3294-4634-AA90-8E712BB73AE2}" destId="{4BA5D20E-7AD4-4F09-8116-C2B3345F47B4}" srcOrd="2" destOrd="0" parTransId="{199E51D0-0608-4DE3-8A82-DE4F6516016E}" sibTransId="{86BA529C-51C5-4D6B-9CFC-15174C10B9A0}"/>
    <dgm:cxn modelId="{CB448026-29FF-49FF-BDC1-7DB71AF4AC63}" srcId="{731EF1C0-3294-4634-AA90-8E712BB73AE2}" destId="{E17C941A-D756-4FA6-A054-D34A3069A5F1}" srcOrd="0" destOrd="0" parTransId="{A7359990-1381-45E8-A498-2D0B0A0C0E1C}" sibTransId="{8EF64365-0042-4D6E-AEA3-DEE2CBFC7FE7}"/>
    <dgm:cxn modelId="{80405A64-9805-4107-A04D-6B61077D895F}" type="presOf" srcId="{E17C941A-D756-4FA6-A054-D34A3069A5F1}" destId="{3941BF9F-BC87-4B58-BDC7-F0639F223CF1}" srcOrd="0" destOrd="0" presId="urn:microsoft.com/office/officeart/2005/8/layout/hierarchy1"/>
    <dgm:cxn modelId="{FF20A969-61AB-42FE-8595-76897B86B1A6}" type="presOf" srcId="{4BA5D20E-7AD4-4F09-8116-C2B3345F47B4}" destId="{70850E38-0E01-40D5-A13F-13F4C1119676}" srcOrd="0" destOrd="0" presId="urn:microsoft.com/office/officeart/2005/8/layout/hierarchy1"/>
    <dgm:cxn modelId="{9A482E4A-322F-416F-A6BD-16AC9BE9DC96}" srcId="{731EF1C0-3294-4634-AA90-8E712BB73AE2}" destId="{9C6B784B-8F6F-4C4E-9361-6DDCDF2C47A4}" srcOrd="1" destOrd="0" parTransId="{DC54A2AD-EC97-4A70-93A4-765A500525B6}" sibTransId="{039A6AAE-9468-4A7D-8A04-E5F79D23C30F}"/>
    <dgm:cxn modelId="{161B506E-4F63-4F16-B2D8-A4B6BAB3B5F0}" type="presOf" srcId="{731EF1C0-3294-4634-AA90-8E712BB73AE2}" destId="{A3C5B164-E59B-45F8-ADB0-B37C5ADB61AB}" srcOrd="0" destOrd="0" presId="urn:microsoft.com/office/officeart/2005/8/layout/hierarchy1"/>
    <dgm:cxn modelId="{E2C0CEAB-3A95-4CF0-8915-F14894CBAF04}" type="presOf" srcId="{9C6B784B-8F6F-4C4E-9361-6DDCDF2C47A4}" destId="{944D6476-4CD8-4CE0-9799-D9DB50AA6D30}" srcOrd="0" destOrd="0" presId="urn:microsoft.com/office/officeart/2005/8/layout/hierarchy1"/>
    <dgm:cxn modelId="{47ACEB98-1888-4E0D-A6AB-8995AD984504}" type="presParOf" srcId="{A3C5B164-E59B-45F8-ADB0-B37C5ADB61AB}" destId="{E8518393-E29F-4E6F-8A88-D85D30309AE6}" srcOrd="0" destOrd="0" presId="urn:microsoft.com/office/officeart/2005/8/layout/hierarchy1"/>
    <dgm:cxn modelId="{FF67BC33-38C9-46CB-8143-11612BA96C78}" type="presParOf" srcId="{E8518393-E29F-4E6F-8A88-D85D30309AE6}" destId="{65DBBA55-2D75-4004-9D1C-A6664715FD88}" srcOrd="0" destOrd="0" presId="urn:microsoft.com/office/officeart/2005/8/layout/hierarchy1"/>
    <dgm:cxn modelId="{FD03E2C2-5C73-4394-A5A6-55E2E8D8FBEE}" type="presParOf" srcId="{65DBBA55-2D75-4004-9D1C-A6664715FD88}" destId="{CAA74575-F5DF-401D-B5CF-E1212040F8A9}" srcOrd="0" destOrd="0" presId="urn:microsoft.com/office/officeart/2005/8/layout/hierarchy1"/>
    <dgm:cxn modelId="{9190A531-A123-42ED-AE15-8226821F75D3}" type="presParOf" srcId="{65DBBA55-2D75-4004-9D1C-A6664715FD88}" destId="{3941BF9F-BC87-4B58-BDC7-F0639F223CF1}" srcOrd="1" destOrd="0" presId="urn:microsoft.com/office/officeart/2005/8/layout/hierarchy1"/>
    <dgm:cxn modelId="{FEF0D944-B872-4F1F-8FC1-7368569DAFB7}" type="presParOf" srcId="{E8518393-E29F-4E6F-8A88-D85D30309AE6}" destId="{DF95991E-9B66-4773-ADD6-3EED66AC253C}" srcOrd="1" destOrd="0" presId="urn:microsoft.com/office/officeart/2005/8/layout/hierarchy1"/>
    <dgm:cxn modelId="{A64F91A3-A863-496C-B0E0-00C0488B51B6}" type="presParOf" srcId="{A3C5B164-E59B-45F8-ADB0-B37C5ADB61AB}" destId="{6ECBC1B7-169B-4C94-A38A-3C838858072F}" srcOrd="1" destOrd="0" presId="urn:microsoft.com/office/officeart/2005/8/layout/hierarchy1"/>
    <dgm:cxn modelId="{58800534-7898-4E5F-BF4B-69F3200DC2CB}" type="presParOf" srcId="{6ECBC1B7-169B-4C94-A38A-3C838858072F}" destId="{1922D17E-A01D-45F6-AC81-C71D2511B294}" srcOrd="0" destOrd="0" presId="urn:microsoft.com/office/officeart/2005/8/layout/hierarchy1"/>
    <dgm:cxn modelId="{F246BDBD-B1E1-40C0-965E-A902DF0DEEFD}" type="presParOf" srcId="{1922D17E-A01D-45F6-AC81-C71D2511B294}" destId="{78BAA6DA-6530-4AAB-B832-771AD48D79B6}" srcOrd="0" destOrd="0" presId="urn:microsoft.com/office/officeart/2005/8/layout/hierarchy1"/>
    <dgm:cxn modelId="{FE7D5FF3-41C5-4F25-B313-55A49B4D779A}" type="presParOf" srcId="{1922D17E-A01D-45F6-AC81-C71D2511B294}" destId="{944D6476-4CD8-4CE0-9799-D9DB50AA6D30}" srcOrd="1" destOrd="0" presId="urn:microsoft.com/office/officeart/2005/8/layout/hierarchy1"/>
    <dgm:cxn modelId="{09ABAA1C-8C57-4FA8-9CBD-A0B4C78C58BE}" type="presParOf" srcId="{6ECBC1B7-169B-4C94-A38A-3C838858072F}" destId="{F87868BF-919F-4245-A748-73652DDF6612}" srcOrd="1" destOrd="0" presId="urn:microsoft.com/office/officeart/2005/8/layout/hierarchy1"/>
    <dgm:cxn modelId="{AF7594B8-664E-429D-829C-F2DAB9F06EC3}" type="presParOf" srcId="{A3C5B164-E59B-45F8-ADB0-B37C5ADB61AB}" destId="{55A13586-C5C9-469E-8289-8D56FD61D769}" srcOrd="2" destOrd="0" presId="urn:microsoft.com/office/officeart/2005/8/layout/hierarchy1"/>
    <dgm:cxn modelId="{2EAE7255-09BA-4A65-899A-DEDABF4FB210}" type="presParOf" srcId="{55A13586-C5C9-469E-8289-8D56FD61D769}" destId="{9BB41A6E-ECE6-42B4-BACD-EFE828D71C5E}" srcOrd="0" destOrd="0" presId="urn:microsoft.com/office/officeart/2005/8/layout/hierarchy1"/>
    <dgm:cxn modelId="{48CA9670-2EC7-4D69-9D3C-6C605567A227}" type="presParOf" srcId="{9BB41A6E-ECE6-42B4-BACD-EFE828D71C5E}" destId="{6905BB26-FA49-46A8-92C9-6787BA93EFC9}" srcOrd="0" destOrd="0" presId="urn:microsoft.com/office/officeart/2005/8/layout/hierarchy1"/>
    <dgm:cxn modelId="{15506557-A820-4CBA-BF85-3486847DC258}" type="presParOf" srcId="{9BB41A6E-ECE6-42B4-BACD-EFE828D71C5E}" destId="{70850E38-0E01-40D5-A13F-13F4C1119676}" srcOrd="1" destOrd="0" presId="urn:microsoft.com/office/officeart/2005/8/layout/hierarchy1"/>
    <dgm:cxn modelId="{88F895C6-2289-4C58-A70C-B54AD7B9B307}" type="presParOf" srcId="{55A13586-C5C9-469E-8289-8D56FD61D769}" destId="{8215A4EC-A356-4C91-829D-BE102913F63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204DF8-33A5-48C5-AA71-ADEA69B57AA4}"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20CFF703-09B7-4DBC-A9C4-A3F6639ACDB2}">
      <dgm:prSet/>
      <dgm:spPr/>
      <dgm:t>
        <a:bodyPr/>
        <a:lstStyle/>
        <a:p>
          <a:r>
            <a:rPr lang="en-IN"/>
            <a:t>Days_decision: one outliers detected around -3000 days which is around 8 years, which is too much of days in between the current and previous application. </a:t>
          </a:r>
          <a:endParaRPr lang="en-US"/>
        </a:p>
      </dgm:t>
    </dgm:pt>
    <dgm:pt modelId="{A3058FEE-EB8E-4A4C-9B69-A63486844C56}" type="parTrans" cxnId="{181B0E4F-0F42-474B-9113-55F4D05E82BD}">
      <dgm:prSet/>
      <dgm:spPr/>
      <dgm:t>
        <a:bodyPr/>
        <a:lstStyle/>
        <a:p>
          <a:endParaRPr lang="en-US"/>
        </a:p>
      </dgm:t>
    </dgm:pt>
    <dgm:pt modelId="{85CB0335-E731-4407-B0B2-C66E4C5BFCF1}" type="sibTrans" cxnId="{181B0E4F-0F42-474B-9113-55F4D05E82BD}">
      <dgm:prSet/>
      <dgm:spPr/>
      <dgm:t>
        <a:bodyPr/>
        <a:lstStyle/>
        <a:p>
          <a:endParaRPr lang="en-US"/>
        </a:p>
      </dgm:t>
    </dgm:pt>
    <dgm:pt modelId="{0DBB5494-AC51-406C-997D-9C1B9EAAC7E2}">
      <dgm:prSet/>
      <dgm:spPr/>
      <dgm:t>
        <a:bodyPr/>
        <a:lstStyle/>
        <a:p>
          <a:r>
            <a:rPr lang="en-IN"/>
            <a:t>Some outliers detected for amt_annuity, amt_application, amt_credit, amt_goods_price. </a:t>
          </a:r>
          <a:endParaRPr lang="en-US"/>
        </a:p>
      </dgm:t>
    </dgm:pt>
    <dgm:pt modelId="{B1CFA3E1-393A-4925-AB1F-F19D44E008C4}" type="parTrans" cxnId="{BC301F96-E24A-4070-B850-C666B3E37108}">
      <dgm:prSet/>
      <dgm:spPr/>
      <dgm:t>
        <a:bodyPr/>
        <a:lstStyle/>
        <a:p>
          <a:endParaRPr lang="en-US"/>
        </a:p>
      </dgm:t>
    </dgm:pt>
    <dgm:pt modelId="{B15F0B6C-B8ED-4F56-B060-F0EEE1343483}" type="sibTrans" cxnId="{BC301F96-E24A-4070-B850-C666B3E37108}">
      <dgm:prSet/>
      <dgm:spPr/>
      <dgm:t>
        <a:bodyPr/>
        <a:lstStyle/>
        <a:p>
          <a:endParaRPr lang="en-US"/>
        </a:p>
      </dgm:t>
    </dgm:pt>
    <dgm:pt modelId="{D4C21715-F297-46BC-A23C-5387AE1D51F1}" type="pres">
      <dgm:prSet presAssocID="{75204DF8-33A5-48C5-AA71-ADEA69B57AA4}" presName="hierChild1" presStyleCnt="0">
        <dgm:presLayoutVars>
          <dgm:chPref val="1"/>
          <dgm:dir/>
          <dgm:animOne val="branch"/>
          <dgm:animLvl val="lvl"/>
          <dgm:resizeHandles/>
        </dgm:presLayoutVars>
      </dgm:prSet>
      <dgm:spPr/>
    </dgm:pt>
    <dgm:pt modelId="{CFAF5258-C3DB-4086-802F-D12880606EC3}" type="pres">
      <dgm:prSet presAssocID="{20CFF703-09B7-4DBC-A9C4-A3F6639ACDB2}" presName="hierRoot1" presStyleCnt="0"/>
      <dgm:spPr/>
    </dgm:pt>
    <dgm:pt modelId="{9ABB44DE-B76F-4F04-BE61-8B2B7FADAB50}" type="pres">
      <dgm:prSet presAssocID="{20CFF703-09B7-4DBC-A9C4-A3F6639ACDB2}" presName="composite" presStyleCnt="0"/>
      <dgm:spPr/>
    </dgm:pt>
    <dgm:pt modelId="{2FEFB8AD-BA15-4A84-9F1A-FF1942640B10}" type="pres">
      <dgm:prSet presAssocID="{20CFF703-09B7-4DBC-A9C4-A3F6639ACDB2}" presName="background" presStyleLbl="node0" presStyleIdx="0" presStyleCnt="2"/>
      <dgm:spPr/>
    </dgm:pt>
    <dgm:pt modelId="{7C848BF1-1E6A-4C53-86B0-32A1E2639474}" type="pres">
      <dgm:prSet presAssocID="{20CFF703-09B7-4DBC-A9C4-A3F6639ACDB2}" presName="text" presStyleLbl="fgAcc0" presStyleIdx="0" presStyleCnt="2">
        <dgm:presLayoutVars>
          <dgm:chPref val="3"/>
        </dgm:presLayoutVars>
      </dgm:prSet>
      <dgm:spPr/>
    </dgm:pt>
    <dgm:pt modelId="{659C87A6-589E-4585-90AD-62CE1737488F}" type="pres">
      <dgm:prSet presAssocID="{20CFF703-09B7-4DBC-A9C4-A3F6639ACDB2}" presName="hierChild2" presStyleCnt="0"/>
      <dgm:spPr/>
    </dgm:pt>
    <dgm:pt modelId="{F5065BCF-8DA8-443B-AAE1-8E7319993BDC}" type="pres">
      <dgm:prSet presAssocID="{0DBB5494-AC51-406C-997D-9C1B9EAAC7E2}" presName="hierRoot1" presStyleCnt="0"/>
      <dgm:spPr/>
    </dgm:pt>
    <dgm:pt modelId="{9DE5C888-AD43-4495-BCD5-CCC288E26DB0}" type="pres">
      <dgm:prSet presAssocID="{0DBB5494-AC51-406C-997D-9C1B9EAAC7E2}" presName="composite" presStyleCnt="0"/>
      <dgm:spPr/>
    </dgm:pt>
    <dgm:pt modelId="{E98D9C4A-9995-4A6F-A03A-DADE16373CE2}" type="pres">
      <dgm:prSet presAssocID="{0DBB5494-AC51-406C-997D-9C1B9EAAC7E2}" presName="background" presStyleLbl="node0" presStyleIdx="1" presStyleCnt="2"/>
      <dgm:spPr/>
    </dgm:pt>
    <dgm:pt modelId="{5181A96E-23B2-4FCD-9C51-1D05DEEA28CF}" type="pres">
      <dgm:prSet presAssocID="{0DBB5494-AC51-406C-997D-9C1B9EAAC7E2}" presName="text" presStyleLbl="fgAcc0" presStyleIdx="1" presStyleCnt="2">
        <dgm:presLayoutVars>
          <dgm:chPref val="3"/>
        </dgm:presLayoutVars>
      </dgm:prSet>
      <dgm:spPr/>
    </dgm:pt>
    <dgm:pt modelId="{811A92B4-E47B-4913-A63D-244C33B9A883}" type="pres">
      <dgm:prSet presAssocID="{0DBB5494-AC51-406C-997D-9C1B9EAAC7E2}" presName="hierChild2" presStyleCnt="0"/>
      <dgm:spPr/>
    </dgm:pt>
  </dgm:ptLst>
  <dgm:cxnLst>
    <dgm:cxn modelId="{BFA5F63D-145D-42D9-B3AC-2A5E7DF66FF5}" type="presOf" srcId="{75204DF8-33A5-48C5-AA71-ADEA69B57AA4}" destId="{D4C21715-F297-46BC-A23C-5387AE1D51F1}" srcOrd="0" destOrd="0" presId="urn:microsoft.com/office/officeart/2005/8/layout/hierarchy1"/>
    <dgm:cxn modelId="{181B0E4F-0F42-474B-9113-55F4D05E82BD}" srcId="{75204DF8-33A5-48C5-AA71-ADEA69B57AA4}" destId="{20CFF703-09B7-4DBC-A9C4-A3F6639ACDB2}" srcOrd="0" destOrd="0" parTransId="{A3058FEE-EB8E-4A4C-9B69-A63486844C56}" sibTransId="{85CB0335-E731-4407-B0B2-C66E4C5BFCF1}"/>
    <dgm:cxn modelId="{BC301F96-E24A-4070-B850-C666B3E37108}" srcId="{75204DF8-33A5-48C5-AA71-ADEA69B57AA4}" destId="{0DBB5494-AC51-406C-997D-9C1B9EAAC7E2}" srcOrd="1" destOrd="0" parTransId="{B1CFA3E1-393A-4925-AB1F-F19D44E008C4}" sibTransId="{B15F0B6C-B8ED-4F56-B060-F0EEE1343483}"/>
    <dgm:cxn modelId="{D4EB1CD6-EEDE-4854-866E-74D95A7E7613}" type="presOf" srcId="{0DBB5494-AC51-406C-997D-9C1B9EAAC7E2}" destId="{5181A96E-23B2-4FCD-9C51-1D05DEEA28CF}" srcOrd="0" destOrd="0" presId="urn:microsoft.com/office/officeart/2005/8/layout/hierarchy1"/>
    <dgm:cxn modelId="{527564F8-CE72-498E-BD8C-A942DFDB1A03}" type="presOf" srcId="{20CFF703-09B7-4DBC-A9C4-A3F6639ACDB2}" destId="{7C848BF1-1E6A-4C53-86B0-32A1E2639474}" srcOrd="0" destOrd="0" presId="urn:microsoft.com/office/officeart/2005/8/layout/hierarchy1"/>
    <dgm:cxn modelId="{F293476A-8834-4246-93C6-926858D8A4EA}" type="presParOf" srcId="{D4C21715-F297-46BC-A23C-5387AE1D51F1}" destId="{CFAF5258-C3DB-4086-802F-D12880606EC3}" srcOrd="0" destOrd="0" presId="urn:microsoft.com/office/officeart/2005/8/layout/hierarchy1"/>
    <dgm:cxn modelId="{AA8720F6-D0FD-47CD-810C-7696818CA3C7}" type="presParOf" srcId="{CFAF5258-C3DB-4086-802F-D12880606EC3}" destId="{9ABB44DE-B76F-4F04-BE61-8B2B7FADAB50}" srcOrd="0" destOrd="0" presId="urn:microsoft.com/office/officeart/2005/8/layout/hierarchy1"/>
    <dgm:cxn modelId="{85EF6086-09C2-4DA2-B174-4ADECCC0A833}" type="presParOf" srcId="{9ABB44DE-B76F-4F04-BE61-8B2B7FADAB50}" destId="{2FEFB8AD-BA15-4A84-9F1A-FF1942640B10}" srcOrd="0" destOrd="0" presId="urn:microsoft.com/office/officeart/2005/8/layout/hierarchy1"/>
    <dgm:cxn modelId="{29DE5A4C-87F2-47C7-BC83-3B1427ED8D6A}" type="presParOf" srcId="{9ABB44DE-B76F-4F04-BE61-8B2B7FADAB50}" destId="{7C848BF1-1E6A-4C53-86B0-32A1E2639474}" srcOrd="1" destOrd="0" presId="urn:microsoft.com/office/officeart/2005/8/layout/hierarchy1"/>
    <dgm:cxn modelId="{492D79CE-0F3F-4659-B77E-A5EB6124E6A7}" type="presParOf" srcId="{CFAF5258-C3DB-4086-802F-D12880606EC3}" destId="{659C87A6-589E-4585-90AD-62CE1737488F}" srcOrd="1" destOrd="0" presId="urn:microsoft.com/office/officeart/2005/8/layout/hierarchy1"/>
    <dgm:cxn modelId="{84DD97D6-AF2E-4615-8E21-328DDE54F6C0}" type="presParOf" srcId="{D4C21715-F297-46BC-A23C-5387AE1D51F1}" destId="{F5065BCF-8DA8-443B-AAE1-8E7319993BDC}" srcOrd="1" destOrd="0" presId="urn:microsoft.com/office/officeart/2005/8/layout/hierarchy1"/>
    <dgm:cxn modelId="{DDD3AC33-4884-4538-BE10-2927967D75C1}" type="presParOf" srcId="{F5065BCF-8DA8-443B-AAE1-8E7319993BDC}" destId="{9DE5C888-AD43-4495-BCD5-CCC288E26DB0}" srcOrd="0" destOrd="0" presId="urn:microsoft.com/office/officeart/2005/8/layout/hierarchy1"/>
    <dgm:cxn modelId="{FDD4C285-B96C-4BA8-9C0F-D5AAFFAA86A9}" type="presParOf" srcId="{9DE5C888-AD43-4495-BCD5-CCC288E26DB0}" destId="{E98D9C4A-9995-4A6F-A03A-DADE16373CE2}" srcOrd="0" destOrd="0" presId="urn:microsoft.com/office/officeart/2005/8/layout/hierarchy1"/>
    <dgm:cxn modelId="{78180184-D602-408A-B642-A2F8064BFA57}" type="presParOf" srcId="{9DE5C888-AD43-4495-BCD5-CCC288E26DB0}" destId="{5181A96E-23B2-4FCD-9C51-1D05DEEA28CF}" srcOrd="1" destOrd="0" presId="urn:microsoft.com/office/officeart/2005/8/layout/hierarchy1"/>
    <dgm:cxn modelId="{C689078E-10EF-4A12-81F8-AE08639E3D81}" type="presParOf" srcId="{F5065BCF-8DA8-443B-AAE1-8E7319993BDC}" destId="{811A92B4-E47B-4913-A63D-244C33B9A88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74575-F5DF-401D-B5CF-E1212040F8A9}">
      <dsp:nvSpPr>
        <dsp:cNvPr id="0" name=""/>
        <dsp:cNvSpPr/>
      </dsp:nvSpPr>
      <dsp:spPr>
        <a:xfrm>
          <a:off x="0"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41BF9F-BC87-4B58-BDC7-F0639F223CF1}">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Amt_income_total: one income outlier &gt;100000000 (100 mil) requires investigation</a:t>
          </a:r>
          <a:endParaRPr lang="en-US" sz="2300" kern="1200"/>
        </a:p>
      </dsp:txBody>
      <dsp:txXfrm>
        <a:off x="398656" y="1088253"/>
        <a:ext cx="2959127" cy="1837317"/>
      </dsp:txXfrm>
    </dsp:sp>
    <dsp:sp modelId="{78BAA6DA-6530-4AAB-B832-771AD48D79B6}">
      <dsp:nvSpPr>
        <dsp:cNvPr id="0" name=""/>
        <dsp:cNvSpPr/>
      </dsp:nvSpPr>
      <dsp:spPr>
        <a:xfrm>
          <a:off x="3756441"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4D6476-4CD8-4CE0-9799-D9DB50AA6D30}">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Years_employed: outliers consisting of 1001 years is physically impossible. </a:t>
          </a:r>
          <a:endParaRPr lang="en-US" sz="2300" kern="1200"/>
        </a:p>
      </dsp:txBody>
      <dsp:txXfrm>
        <a:off x="4155097" y="1088253"/>
        <a:ext cx="2959127" cy="1837317"/>
      </dsp:txXfrm>
    </dsp:sp>
    <dsp:sp modelId="{6905BB26-FA49-46A8-92C9-6787BA93EFC9}">
      <dsp:nvSpPr>
        <dsp:cNvPr id="0" name=""/>
        <dsp:cNvSpPr/>
      </dsp:nvSpPr>
      <dsp:spPr>
        <a:xfrm>
          <a:off x="7512882"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850E38-0E01-40D5-A13F-13F4C1119676}">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Cnt_children: outliers of 9+ children in today’s age needs further investigation. </a:t>
          </a:r>
          <a:endParaRPr lang="en-US" sz="2300" kern="1200"/>
        </a:p>
      </dsp:txBody>
      <dsp:txXfrm>
        <a:off x="7911539" y="1088253"/>
        <a:ext cx="2959127" cy="1837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FB8AD-BA15-4A84-9F1A-FF1942640B10}">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848BF1-1E6A-4C53-86B0-32A1E2639474}">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Days_decision: one outliers detected around -3000 days which is around 8 years, which is too much of days in between the current and previous application. </a:t>
          </a:r>
          <a:endParaRPr lang="en-US" sz="2800" kern="1200"/>
        </a:p>
      </dsp:txBody>
      <dsp:txXfrm>
        <a:off x="608661" y="692298"/>
        <a:ext cx="4508047" cy="2799040"/>
      </dsp:txXfrm>
    </dsp:sp>
    <dsp:sp modelId="{E98D9C4A-9995-4A6F-A03A-DADE16373CE2}">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81A96E-23B2-4FCD-9C51-1D05DEEA28CF}">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Some outliers detected for amt_annuity, amt_application, amt_credit, amt_goods_price. </a:t>
          </a:r>
          <a:endParaRPr lang="en-US" sz="2800" kern="1200"/>
        </a:p>
      </dsp:txBody>
      <dsp:txXfrm>
        <a:off x="6331365" y="692298"/>
        <a:ext cx="4508047" cy="27990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8532-E7F3-E47F-5B49-7F8742FBC8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CA6CFB-000F-8BF2-087D-1F33492AF8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5C9864-FC87-9D8B-957E-7A25D28F5367}"/>
              </a:ext>
            </a:extLst>
          </p:cNvPr>
          <p:cNvSpPr>
            <a:spLocks noGrp="1"/>
          </p:cNvSpPr>
          <p:nvPr>
            <p:ph type="dt" sz="half" idx="10"/>
          </p:nvPr>
        </p:nvSpPr>
        <p:spPr/>
        <p:txBody>
          <a:bodyPr/>
          <a:lstStyle/>
          <a:p>
            <a:fld id="{88D38747-4367-4BD2-8D51-C97E202738E2}" type="datetime1">
              <a:rPr lang="en-US" smtClean="0"/>
              <a:t>8/12/2024</a:t>
            </a:fld>
            <a:endParaRPr lang="en-US" dirty="0"/>
          </a:p>
        </p:txBody>
      </p:sp>
      <p:sp>
        <p:nvSpPr>
          <p:cNvPr id="5" name="Footer Placeholder 4">
            <a:extLst>
              <a:ext uri="{FF2B5EF4-FFF2-40B4-BE49-F238E27FC236}">
                <a16:creationId xmlns:a16="http://schemas.microsoft.com/office/drawing/2014/main" id="{B22A3B8D-2AEF-6A3B-11F9-2213AADBC9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423D7A-4B4C-169F-60CC-AB582E66FD2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8790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DA6C9-5E97-C234-566C-0F72A31C8A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F106A7-0263-C3CC-028E-A7AD2E5C32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DA916F-B955-A0EC-92FB-6011E9C652F2}"/>
              </a:ext>
            </a:extLst>
          </p:cNvPr>
          <p:cNvSpPr>
            <a:spLocks noGrp="1"/>
          </p:cNvSpPr>
          <p:nvPr>
            <p:ph type="dt" sz="half" idx="10"/>
          </p:nvPr>
        </p:nvSpPr>
        <p:spPr/>
        <p:txBody>
          <a:bodyPr/>
          <a:lstStyle/>
          <a:p>
            <a:fld id="{073ED0CC-082F-4160-86E5-0D6041F12778}" type="datetime1">
              <a:rPr lang="en-US" smtClean="0"/>
              <a:t>8/12/2024</a:t>
            </a:fld>
            <a:endParaRPr lang="en-US" dirty="0"/>
          </a:p>
        </p:txBody>
      </p:sp>
      <p:sp>
        <p:nvSpPr>
          <p:cNvPr id="5" name="Footer Placeholder 4">
            <a:extLst>
              <a:ext uri="{FF2B5EF4-FFF2-40B4-BE49-F238E27FC236}">
                <a16:creationId xmlns:a16="http://schemas.microsoft.com/office/drawing/2014/main" id="{2EE915C4-A5AC-4D85-10CE-A78FED6643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9FCCBD-E79F-0757-49AD-7EBC104B357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27744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B53BB2-797D-9367-E238-715212123C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47E102-2DC9-E557-7EA2-F4B42229F2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1FFD00-06F1-325A-C619-2267A30EC05C}"/>
              </a:ext>
            </a:extLst>
          </p:cNvPr>
          <p:cNvSpPr>
            <a:spLocks noGrp="1"/>
          </p:cNvSpPr>
          <p:nvPr>
            <p:ph type="dt" sz="half" idx="10"/>
          </p:nvPr>
        </p:nvSpPr>
        <p:spPr/>
        <p:txBody>
          <a:bodyPr/>
          <a:lstStyle/>
          <a:p>
            <a:fld id="{073ED0CC-082F-4160-86E5-0D6041F12778}" type="datetime1">
              <a:rPr lang="en-US" smtClean="0"/>
              <a:t>8/12/2024</a:t>
            </a:fld>
            <a:endParaRPr lang="en-US" dirty="0"/>
          </a:p>
        </p:txBody>
      </p:sp>
      <p:sp>
        <p:nvSpPr>
          <p:cNvPr id="5" name="Footer Placeholder 4">
            <a:extLst>
              <a:ext uri="{FF2B5EF4-FFF2-40B4-BE49-F238E27FC236}">
                <a16:creationId xmlns:a16="http://schemas.microsoft.com/office/drawing/2014/main" id="{7C7A0745-0AE9-A25E-62BF-CB9F1DEF4D8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874521-7E23-198C-2CF7-E37AB1CFF29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94046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85252-ECB8-6821-7011-480E83204B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5AF561-E62A-AD8F-B2DA-B85021DE62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ABB4FF-F0A8-89B5-78A6-D91F3D9C5F0C}"/>
              </a:ext>
            </a:extLst>
          </p:cNvPr>
          <p:cNvSpPr>
            <a:spLocks noGrp="1"/>
          </p:cNvSpPr>
          <p:nvPr>
            <p:ph type="dt" sz="half" idx="10"/>
          </p:nvPr>
        </p:nvSpPr>
        <p:spPr/>
        <p:txBody>
          <a:bodyPr/>
          <a:lstStyle/>
          <a:p>
            <a:fld id="{73C55A3C-5767-4844-A0A3-83778C2E5409}" type="datetime1">
              <a:rPr lang="en-US" smtClean="0"/>
              <a:t>8/12/2024</a:t>
            </a:fld>
            <a:endParaRPr lang="en-US" dirty="0"/>
          </a:p>
        </p:txBody>
      </p:sp>
      <p:sp>
        <p:nvSpPr>
          <p:cNvPr id="5" name="Footer Placeholder 4">
            <a:extLst>
              <a:ext uri="{FF2B5EF4-FFF2-40B4-BE49-F238E27FC236}">
                <a16:creationId xmlns:a16="http://schemas.microsoft.com/office/drawing/2014/main" id="{4AC11B57-3339-5895-61EB-DDE1AAC580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38DD64D-C9B3-1629-BDC1-C3B643C5CD4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6824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8799-920E-3239-557D-8D73F0FD9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E5933B3-26F9-0F27-4205-68AF53C404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439AF8-D3DB-F392-E754-66D38F8E8352}"/>
              </a:ext>
            </a:extLst>
          </p:cNvPr>
          <p:cNvSpPr>
            <a:spLocks noGrp="1"/>
          </p:cNvSpPr>
          <p:nvPr>
            <p:ph type="dt" sz="half" idx="10"/>
          </p:nvPr>
        </p:nvSpPr>
        <p:spPr/>
        <p:txBody>
          <a:bodyPr/>
          <a:lstStyle/>
          <a:p>
            <a:fld id="{CAE507A8-A5CF-4D38-AB86-7EDDA87A85D4}" type="datetime1">
              <a:rPr lang="en-US" smtClean="0"/>
              <a:t>8/12/2024</a:t>
            </a:fld>
            <a:endParaRPr lang="en-US" dirty="0"/>
          </a:p>
        </p:txBody>
      </p:sp>
      <p:sp>
        <p:nvSpPr>
          <p:cNvPr id="5" name="Footer Placeholder 4">
            <a:extLst>
              <a:ext uri="{FF2B5EF4-FFF2-40B4-BE49-F238E27FC236}">
                <a16:creationId xmlns:a16="http://schemas.microsoft.com/office/drawing/2014/main" id="{4869C828-54B9-0ABC-C29F-61C06CE46C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BB462C-8F3F-75AB-7447-5B0726FC17FE}"/>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4894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92A5-4429-3745-D5E0-430E6B6D30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65F8F0-8515-71ED-F840-2D95B6597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D6D811-4ECE-8868-A89C-507FAB0635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80421E-8FB9-CDD8-0842-A671213724E6}"/>
              </a:ext>
            </a:extLst>
          </p:cNvPr>
          <p:cNvSpPr>
            <a:spLocks noGrp="1"/>
          </p:cNvSpPr>
          <p:nvPr>
            <p:ph type="dt" sz="half" idx="10"/>
          </p:nvPr>
        </p:nvSpPr>
        <p:spPr/>
        <p:txBody>
          <a:bodyPr/>
          <a:lstStyle/>
          <a:p>
            <a:fld id="{BDFCD27C-8599-43EF-BA1D-14DDC1946E06}" type="datetime1">
              <a:rPr lang="en-US" smtClean="0"/>
              <a:t>8/12/2024</a:t>
            </a:fld>
            <a:endParaRPr lang="en-US" dirty="0"/>
          </a:p>
        </p:txBody>
      </p:sp>
      <p:sp>
        <p:nvSpPr>
          <p:cNvPr id="6" name="Footer Placeholder 5">
            <a:extLst>
              <a:ext uri="{FF2B5EF4-FFF2-40B4-BE49-F238E27FC236}">
                <a16:creationId xmlns:a16="http://schemas.microsoft.com/office/drawing/2014/main" id="{D54B35F3-EED2-CCCF-8071-80D0BF91B7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375EC4-D2B4-D1AF-7A96-FA42E85516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343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3FC4-3008-5A00-9C56-99D0788AAF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5B3875-56CC-7EE9-898D-DDD64EA95B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50CCBF-8D90-81BE-2A6C-E7D0329E9D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99CD48-C485-7E66-15AE-298911B671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BEFC53-FF11-B989-D34E-FEF11B89EE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65D3B8B-4563-286C-4026-F9167A9A0E3C}"/>
              </a:ext>
            </a:extLst>
          </p:cNvPr>
          <p:cNvSpPr>
            <a:spLocks noGrp="1"/>
          </p:cNvSpPr>
          <p:nvPr>
            <p:ph type="dt" sz="half" idx="10"/>
          </p:nvPr>
        </p:nvSpPr>
        <p:spPr/>
        <p:txBody>
          <a:bodyPr/>
          <a:lstStyle/>
          <a:p>
            <a:fld id="{49343D99-809A-49C0-96E5-4250D0B498EE}" type="datetime1">
              <a:rPr lang="en-US" smtClean="0"/>
              <a:t>8/12/2024</a:t>
            </a:fld>
            <a:endParaRPr lang="en-US" dirty="0"/>
          </a:p>
        </p:txBody>
      </p:sp>
      <p:sp>
        <p:nvSpPr>
          <p:cNvPr id="8" name="Footer Placeholder 7">
            <a:extLst>
              <a:ext uri="{FF2B5EF4-FFF2-40B4-BE49-F238E27FC236}">
                <a16:creationId xmlns:a16="http://schemas.microsoft.com/office/drawing/2014/main" id="{A215CAF6-F004-0289-E96D-455CD046709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3C60192-F6AD-6F00-F28C-B39317A5C3D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05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DE55-77B1-9027-8532-99374787F3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9235DD-B887-9959-9FA0-6A9058879CA1}"/>
              </a:ext>
            </a:extLst>
          </p:cNvPr>
          <p:cNvSpPr>
            <a:spLocks noGrp="1"/>
          </p:cNvSpPr>
          <p:nvPr>
            <p:ph type="dt" sz="half" idx="10"/>
          </p:nvPr>
        </p:nvSpPr>
        <p:spPr/>
        <p:txBody>
          <a:bodyPr/>
          <a:lstStyle/>
          <a:p>
            <a:fld id="{A143DE9B-B678-4EFB-BB7D-A4370204A0B0}" type="datetime1">
              <a:rPr lang="en-US" smtClean="0"/>
              <a:t>8/12/2024</a:t>
            </a:fld>
            <a:endParaRPr lang="en-US" dirty="0"/>
          </a:p>
        </p:txBody>
      </p:sp>
      <p:sp>
        <p:nvSpPr>
          <p:cNvPr id="4" name="Footer Placeholder 3">
            <a:extLst>
              <a:ext uri="{FF2B5EF4-FFF2-40B4-BE49-F238E27FC236}">
                <a16:creationId xmlns:a16="http://schemas.microsoft.com/office/drawing/2014/main" id="{B43AADD7-8C27-F2CF-B65A-C881536EFDE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95AD256-109A-AAF4-9E72-28371E27908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665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79BED1-9B39-336D-41EE-85A70CCE37F6}"/>
              </a:ext>
            </a:extLst>
          </p:cNvPr>
          <p:cNvSpPr>
            <a:spLocks noGrp="1"/>
          </p:cNvSpPr>
          <p:nvPr>
            <p:ph type="dt" sz="half" idx="10"/>
          </p:nvPr>
        </p:nvSpPr>
        <p:spPr/>
        <p:txBody>
          <a:bodyPr/>
          <a:lstStyle/>
          <a:p>
            <a:fld id="{E68812DA-F765-4142-A6A3-A8ED7235E082}" type="datetime1">
              <a:rPr lang="en-US" smtClean="0"/>
              <a:t>8/12/2024</a:t>
            </a:fld>
            <a:endParaRPr lang="en-US" dirty="0"/>
          </a:p>
        </p:txBody>
      </p:sp>
      <p:sp>
        <p:nvSpPr>
          <p:cNvPr id="3" name="Footer Placeholder 2">
            <a:extLst>
              <a:ext uri="{FF2B5EF4-FFF2-40B4-BE49-F238E27FC236}">
                <a16:creationId xmlns:a16="http://schemas.microsoft.com/office/drawing/2014/main" id="{BEB02823-04A5-2166-6258-0830208ECE7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F375A03-4336-1F74-AD34-BA25C62CE77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900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2432-0049-DC81-9345-84D6BFEB75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407C148-2DE2-549E-E6D8-138F9E4CCF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6648EF-9007-380A-07C4-225FD4CCD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BED0C5-7BAB-C155-BB44-25F9AF0023C8}"/>
              </a:ext>
            </a:extLst>
          </p:cNvPr>
          <p:cNvSpPr>
            <a:spLocks noGrp="1"/>
          </p:cNvSpPr>
          <p:nvPr>
            <p:ph type="dt" sz="half" idx="10"/>
          </p:nvPr>
        </p:nvSpPr>
        <p:spPr/>
        <p:txBody>
          <a:bodyPr/>
          <a:lstStyle/>
          <a:p>
            <a:fld id="{3E0277FD-7DE6-41D4-930D-AC99F5AFE54E}" type="datetime1">
              <a:rPr lang="en-US" smtClean="0"/>
              <a:t>8/12/2024</a:t>
            </a:fld>
            <a:endParaRPr lang="en-US" dirty="0"/>
          </a:p>
        </p:txBody>
      </p:sp>
      <p:sp>
        <p:nvSpPr>
          <p:cNvPr id="6" name="Footer Placeholder 5">
            <a:extLst>
              <a:ext uri="{FF2B5EF4-FFF2-40B4-BE49-F238E27FC236}">
                <a16:creationId xmlns:a16="http://schemas.microsoft.com/office/drawing/2014/main" id="{50383AFF-CEBD-17E8-46C9-F592A1EDAD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41D7F5-8935-F223-8A86-AB3CC253268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34982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27D2-B469-5426-5818-A714FE46A8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7A2228-64BA-1F83-EF43-ABC5C5784A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2C6C035-F74F-A59F-49B9-266A3DEEF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B6C45F-90EA-1D21-2CB9-0844B788DB5F}"/>
              </a:ext>
            </a:extLst>
          </p:cNvPr>
          <p:cNvSpPr>
            <a:spLocks noGrp="1"/>
          </p:cNvSpPr>
          <p:nvPr>
            <p:ph type="dt" sz="half" idx="10"/>
          </p:nvPr>
        </p:nvSpPr>
        <p:spPr/>
        <p:txBody>
          <a:bodyPr/>
          <a:lstStyle/>
          <a:p>
            <a:fld id="{9EA15526-7079-4B7B-987C-1B5FAE11A0FF}" type="datetime1">
              <a:rPr lang="en-US" smtClean="0"/>
              <a:t>8/12/2024</a:t>
            </a:fld>
            <a:endParaRPr lang="en-US" dirty="0"/>
          </a:p>
        </p:txBody>
      </p:sp>
      <p:sp>
        <p:nvSpPr>
          <p:cNvPr id="6" name="Footer Placeholder 5">
            <a:extLst>
              <a:ext uri="{FF2B5EF4-FFF2-40B4-BE49-F238E27FC236}">
                <a16:creationId xmlns:a16="http://schemas.microsoft.com/office/drawing/2014/main" id="{30DE80A6-9F1E-F72A-CCB6-D0331282DFCE}"/>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00A3FC60-D91A-DCC5-680F-BC61388C2CB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7110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8AD095-C4D8-79D7-42AF-9DC49E521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FE253A-DFCD-E5CD-7EF3-C64BAF1F0B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804161-0117-6713-C570-89127919B7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3ED0CC-082F-4160-86E5-0D6041F12778}" type="datetime1">
              <a:rPr lang="en-US" smtClean="0"/>
              <a:t>8/12/2024</a:t>
            </a:fld>
            <a:endParaRPr lang="en-US" dirty="0"/>
          </a:p>
        </p:txBody>
      </p:sp>
      <p:sp>
        <p:nvSpPr>
          <p:cNvPr id="5" name="Footer Placeholder 4">
            <a:extLst>
              <a:ext uri="{FF2B5EF4-FFF2-40B4-BE49-F238E27FC236}">
                <a16:creationId xmlns:a16="http://schemas.microsoft.com/office/drawing/2014/main" id="{766A74BD-2789-0CB1-C4BC-18A1E40D9A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D6D74481-2817-C24D-99E6-FAA9A15230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0898753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7" Type="http://schemas.openxmlformats.org/officeDocument/2006/relationships/image" Target="../media/image15.tmp"/><Relationship Id="rId2" Type="http://schemas.openxmlformats.org/officeDocument/2006/relationships/image" Target="../media/image10.tmp"/><Relationship Id="rId1" Type="http://schemas.openxmlformats.org/officeDocument/2006/relationships/slideLayout" Target="../slideLayouts/slideLayout2.xml"/><Relationship Id="rId6" Type="http://schemas.openxmlformats.org/officeDocument/2006/relationships/image" Target="../media/image14.tmp"/><Relationship Id="rId5" Type="http://schemas.openxmlformats.org/officeDocument/2006/relationships/image" Target="../media/image13.tmp"/><Relationship Id="rId4" Type="http://schemas.openxmlformats.org/officeDocument/2006/relationships/image" Target="../media/image12.tmp"/></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 Id="rId4" Type="http://schemas.openxmlformats.org/officeDocument/2006/relationships/image" Target="../media/image26.tmp"/></Relationships>
</file>

<file path=ppt/slides/_rels/slide1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vrdwvAPPH-Y" TargetMode="External"/><Relationship Id="rId2" Type="http://schemas.openxmlformats.org/officeDocument/2006/relationships/hyperlink" Target="https://docs.google.com/spreadsheets/d/1IqUmO_SSRWh9ArhwyauNeEv-KTNSqovD/edit?usp=drive_link&amp;ouid=117119704857987901939&amp;rtpof=true&amp;sd=tru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 Id="rId4" Type="http://schemas.openxmlformats.org/officeDocument/2006/relationships/image" Target="../media/image8.tm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116792" y="1889186"/>
            <a:ext cx="3758242" cy="1992702"/>
          </a:xfrm>
          <a:solidFill>
            <a:schemeClr val="accent3">
              <a:lumMod val="40000"/>
              <a:lumOff val="60000"/>
            </a:schemeClr>
          </a:solidFill>
        </p:spPr>
        <p:txBody>
          <a:bodyPr>
            <a:normAutofit/>
          </a:bodyPr>
          <a:lstStyle/>
          <a:p>
            <a:pPr algn="l"/>
            <a:r>
              <a:rPr lang="en-US" sz="4000" dirty="0"/>
              <a:t>Bank Loan Case Study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116792" y="3881888"/>
            <a:ext cx="3758245" cy="1785667"/>
          </a:xfrm>
          <a:solidFill>
            <a:schemeClr val="accent3">
              <a:lumMod val="40000"/>
              <a:lumOff val="60000"/>
            </a:schemeClr>
          </a:solidFill>
        </p:spPr>
        <p:txBody>
          <a:bodyPr>
            <a:normAutofit/>
          </a:bodyPr>
          <a:lstStyle/>
          <a:p>
            <a:pPr algn="l"/>
            <a:r>
              <a:rPr lang="en-US" dirty="0"/>
              <a:t>Final Project – II </a:t>
            </a:r>
          </a:p>
          <a:p>
            <a:pPr algn="l"/>
            <a:r>
              <a:rPr lang="en-US" sz="2300" dirty="0"/>
              <a:t>By Meghneel Gogoi</a:t>
            </a:r>
            <a:br>
              <a:rPr lang="en-US" sz="2300" dirty="0"/>
            </a:br>
            <a:r>
              <a:rPr lang="en-US" sz="2300" dirty="0" err="1"/>
              <a:t>Trainity</a:t>
            </a:r>
            <a:r>
              <a:rPr lang="en-US" sz="2300" dirty="0"/>
              <a:t> Data Analytics Trainee</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DCD06DBD-4ED3-3DC0-99C8-EFF8722FB584}"/>
              </a:ext>
            </a:extLst>
          </p:cNvPr>
          <p:cNvPicPr>
            <a:picLocks noGrp="1" noChangeAspect="1"/>
          </p:cNvPicPr>
          <p:nvPr>
            <p:ph idx="1"/>
          </p:nvPr>
        </p:nvPicPr>
        <p:blipFill>
          <a:blip r:embed="rId2"/>
          <a:srcRect b="915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6" name="Content Placeholder 2">
            <a:extLst>
              <a:ext uri="{FF2B5EF4-FFF2-40B4-BE49-F238E27FC236}">
                <a16:creationId xmlns:a16="http://schemas.microsoft.com/office/drawing/2014/main" id="{10BD7A8D-50CB-0CC5-5E3B-459C0BD0AEF0}"/>
              </a:ext>
            </a:extLst>
          </p:cNvPr>
          <p:cNvSpPr txBox="1">
            <a:spLocks/>
          </p:cNvSpPr>
          <p:nvPr/>
        </p:nvSpPr>
        <p:spPr>
          <a:xfrm>
            <a:off x="569168" y="3752850"/>
            <a:ext cx="11140228" cy="245268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Columns </a:t>
            </a:r>
            <a:r>
              <a:rPr lang="en-US" sz="1800" dirty="0" err="1"/>
              <a:t>days_birth</a:t>
            </a:r>
            <a:r>
              <a:rPr lang="en-US" sz="1800" dirty="0"/>
              <a:t>, </a:t>
            </a:r>
            <a:r>
              <a:rPr lang="en-US" sz="1800" dirty="0" err="1"/>
              <a:t>days_employed</a:t>
            </a:r>
            <a:r>
              <a:rPr lang="en-US" sz="1800" dirty="0"/>
              <a:t>, </a:t>
            </a:r>
            <a:r>
              <a:rPr lang="en-US" sz="1800" dirty="0" err="1"/>
              <a:t>days_registration</a:t>
            </a:r>
            <a:r>
              <a:rPr lang="en-US" sz="1800" dirty="0"/>
              <a:t>, </a:t>
            </a:r>
            <a:r>
              <a:rPr lang="en-US" sz="1800" dirty="0" err="1"/>
              <a:t>days_id_publish</a:t>
            </a:r>
            <a:r>
              <a:rPr lang="en-US" sz="1800" dirty="0"/>
              <a:t> had days in wrong format with “-” sign. Wrong format as such was fixed using the following formula given below </a:t>
            </a:r>
          </a:p>
          <a:p>
            <a:pPr marL="0" indent="0" algn="ctr">
              <a:buNone/>
            </a:pPr>
            <a:r>
              <a:rPr lang="en-US" sz="1800" dirty="0"/>
              <a:t>`=ROUND((ABS(S2)/365),0) `</a:t>
            </a:r>
          </a:p>
          <a:p>
            <a:pPr marL="0" indent="0">
              <a:buNone/>
            </a:pPr>
            <a:r>
              <a:rPr lang="en-US" sz="1800" dirty="0"/>
              <a:t>The days were converted into absolute value and divided by 365 to convert into years making the data more visibly appeasing. </a:t>
            </a:r>
          </a:p>
          <a:p>
            <a:pPr marL="0"/>
            <a:endParaRPr lang="en-US" sz="1800" dirty="0"/>
          </a:p>
          <a:p>
            <a:pPr marL="0"/>
            <a:endParaRPr lang="en-US" sz="1800" dirty="0"/>
          </a:p>
        </p:txBody>
      </p:sp>
    </p:spTree>
    <p:extLst>
      <p:ext uri="{BB962C8B-B14F-4D97-AF65-F5344CB8AC3E}">
        <p14:creationId xmlns:p14="http://schemas.microsoft.com/office/powerpoint/2010/main" val="3777187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66385-3A02-2403-2037-3EB432487029}"/>
              </a:ext>
            </a:extLst>
          </p:cNvPr>
          <p:cNvSpPr>
            <a:spLocks noGrp="1"/>
          </p:cNvSpPr>
          <p:nvPr>
            <p:ph idx="1"/>
          </p:nvPr>
        </p:nvSpPr>
        <p:spPr>
          <a:xfrm>
            <a:off x="225725" y="307377"/>
            <a:ext cx="11829426" cy="781882"/>
          </a:xfrm>
        </p:spPr>
        <p:txBody>
          <a:bodyPr>
            <a:normAutofit/>
          </a:bodyPr>
          <a:lstStyle/>
          <a:p>
            <a:pPr algn="just"/>
            <a:r>
              <a:rPr lang="en-IN" sz="1600" b="1" dirty="0"/>
              <a:t>B. </a:t>
            </a:r>
            <a:r>
              <a:rPr lang="en-US" sz="1600" b="1" dirty="0"/>
              <a:t>Identify Outliers in the Dataset:</a:t>
            </a:r>
            <a:r>
              <a:rPr lang="en-US" sz="1600" dirty="0"/>
              <a:t> Detect and identify outliers in the dataset using Excel statistical functions and features, focusing on numerical variables. </a:t>
            </a:r>
            <a:endParaRPr lang="en-IN" sz="1600" dirty="0"/>
          </a:p>
        </p:txBody>
      </p:sp>
      <p:pic>
        <p:nvPicPr>
          <p:cNvPr id="11" name="Picture 10" descr="A graph with a number of points&#10;&#10;Description automatically generated with medium confidence">
            <a:extLst>
              <a:ext uri="{FF2B5EF4-FFF2-40B4-BE49-F238E27FC236}">
                <a16:creationId xmlns:a16="http://schemas.microsoft.com/office/drawing/2014/main" id="{B533121D-5A58-3A21-D4DC-0B3AE0B44510}"/>
              </a:ext>
            </a:extLst>
          </p:cNvPr>
          <p:cNvPicPr>
            <a:picLocks noChangeAspect="1"/>
          </p:cNvPicPr>
          <p:nvPr/>
        </p:nvPicPr>
        <p:blipFill>
          <a:blip r:embed="rId2"/>
          <a:stretch>
            <a:fillRect/>
          </a:stretch>
        </p:blipFill>
        <p:spPr>
          <a:xfrm>
            <a:off x="429860" y="1465085"/>
            <a:ext cx="3597703" cy="2631233"/>
          </a:xfrm>
          <a:prstGeom prst="rect">
            <a:avLst/>
          </a:prstGeom>
        </p:spPr>
      </p:pic>
      <p:pic>
        <p:nvPicPr>
          <p:cNvPr id="13" name="Picture 12" descr="A screen shot of a graph&#10;&#10;Description automatically generated">
            <a:extLst>
              <a:ext uri="{FF2B5EF4-FFF2-40B4-BE49-F238E27FC236}">
                <a16:creationId xmlns:a16="http://schemas.microsoft.com/office/drawing/2014/main" id="{F152DAAF-49C6-7C74-A27A-DC51C621DABF}"/>
              </a:ext>
            </a:extLst>
          </p:cNvPr>
          <p:cNvPicPr>
            <a:picLocks noChangeAspect="1"/>
          </p:cNvPicPr>
          <p:nvPr/>
        </p:nvPicPr>
        <p:blipFill>
          <a:blip r:embed="rId3"/>
          <a:stretch>
            <a:fillRect/>
          </a:stretch>
        </p:blipFill>
        <p:spPr>
          <a:xfrm>
            <a:off x="4297148" y="1465085"/>
            <a:ext cx="3597703" cy="2654380"/>
          </a:xfrm>
          <a:prstGeom prst="rect">
            <a:avLst/>
          </a:prstGeom>
        </p:spPr>
      </p:pic>
      <p:pic>
        <p:nvPicPr>
          <p:cNvPr id="15" name="Picture 14" descr="A graph with a line and a line&#10;&#10;Description automatically generated with medium confidence">
            <a:extLst>
              <a:ext uri="{FF2B5EF4-FFF2-40B4-BE49-F238E27FC236}">
                <a16:creationId xmlns:a16="http://schemas.microsoft.com/office/drawing/2014/main" id="{2700F813-1F31-D470-0D75-ED2A3762EACA}"/>
              </a:ext>
            </a:extLst>
          </p:cNvPr>
          <p:cNvPicPr>
            <a:picLocks noChangeAspect="1"/>
          </p:cNvPicPr>
          <p:nvPr/>
        </p:nvPicPr>
        <p:blipFill>
          <a:blip r:embed="rId4"/>
          <a:stretch>
            <a:fillRect/>
          </a:stretch>
        </p:blipFill>
        <p:spPr>
          <a:xfrm>
            <a:off x="8164436" y="1434492"/>
            <a:ext cx="3597703" cy="2631233"/>
          </a:xfrm>
          <a:prstGeom prst="rect">
            <a:avLst/>
          </a:prstGeom>
        </p:spPr>
      </p:pic>
      <p:pic>
        <p:nvPicPr>
          <p:cNvPr id="17" name="Picture 16" descr="A graph of credit&#10;&#10;Description automatically generated">
            <a:extLst>
              <a:ext uri="{FF2B5EF4-FFF2-40B4-BE49-F238E27FC236}">
                <a16:creationId xmlns:a16="http://schemas.microsoft.com/office/drawing/2014/main" id="{884A5E5D-0CBD-66D9-D009-A3312E7EF8E4}"/>
              </a:ext>
            </a:extLst>
          </p:cNvPr>
          <p:cNvPicPr>
            <a:picLocks noChangeAspect="1"/>
          </p:cNvPicPr>
          <p:nvPr/>
        </p:nvPicPr>
        <p:blipFill>
          <a:blip r:embed="rId5"/>
          <a:stretch>
            <a:fillRect/>
          </a:stretch>
        </p:blipFill>
        <p:spPr>
          <a:xfrm>
            <a:off x="429861" y="4042578"/>
            <a:ext cx="3597703" cy="263123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0D2C0719-8E17-F827-3742-ABBB234F4B9F}"/>
              </a:ext>
            </a:extLst>
          </p:cNvPr>
          <p:cNvPicPr>
            <a:picLocks noChangeAspect="1"/>
          </p:cNvPicPr>
          <p:nvPr/>
        </p:nvPicPr>
        <p:blipFill>
          <a:blip r:embed="rId6"/>
          <a:stretch>
            <a:fillRect/>
          </a:stretch>
        </p:blipFill>
        <p:spPr>
          <a:xfrm>
            <a:off x="4297148" y="4065725"/>
            <a:ext cx="3597703" cy="2631233"/>
          </a:xfrm>
          <a:prstGeom prst="rect">
            <a:avLst/>
          </a:prstGeom>
        </p:spPr>
      </p:pic>
      <p:pic>
        <p:nvPicPr>
          <p:cNvPr id="21" name="Picture 20" descr="A graph with blue dots and a white background&#10;&#10;Description automatically generated">
            <a:extLst>
              <a:ext uri="{FF2B5EF4-FFF2-40B4-BE49-F238E27FC236}">
                <a16:creationId xmlns:a16="http://schemas.microsoft.com/office/drawing/2014/main" id="{D5BD9092-0FC2-544A-8465-22AB81771F5B}"/>
              </a:ext>
            </a:extLst>
          </p:cNvPr>
          <p:cNvPicPr>
            <a:picLocks noChangeAspect="1"/>
          </p:cNvPicPr>
          <p:nvPr/>
        </p:nvPicPr>
        <p:blipFill>
          <a:blip r:embed="rId7"/>
          <a:stretch>
            <a:fillRect/>
          </a:stretch>
        </p:blipFill>
        <p:spPr>
          <a:xfrm>
            <a:off x="8164435" y="4046797"/>
            <a:ext cx="3524369" cy="2669088"/>
          </a:xfrm>
          <a:prstGeom prst="rect">
            <a:avLst/>
          </a:prstGeom>
        </p:spPr>
      </p:pic>
      <p:sp>
        <p:nvSpPr>
          <p:cNvPr id="22" name="Content Placeholder 2">
            <a:extLst>
              <a:ext uri="{FF2B5EF4-FFF2-40B4-BE49-F238E27FC236}">
                <a16:creationId xmlns:a16="http://schemas.microsoft.com/office/drawing/2014/main" id="{FDD0D94C-1595-4D63-E86F-0D93B54E8C4E}"/>
              </a:ext>
            </a:extLst>
          </p:cNvPr>
          <p:cNvSpPr txBox="1">
            <a:spLocks/>
          </p:cNvSpPr>
          <p:nvPr/>
        </p:nvSpPr>
        <p:spPr>
          <a:xfrm>
            <a:off x="67838" y="923067"/>
            <a:ext cx="11829426" cy="7818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b="1" dirty="0" err="1"/>
              <a:t>Application_data</a:t>
            </a:r>
            <a:endParaRPr lang="en-IN" sz="2400" dirty="0"/>
          </a:p>
        </p:txBody>
      </p:sp>
    </p:spTree>
    <p:extLst>
      <p:ext uri="{BB962C8B-B14F-4D97-AF65-F5344CB8AC3E}">
        <p14:creationId xmlns:p14="http://schemas.microsoft.com/office/powerpoint/2010/main" val="4142783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AACE19-0E1E-4018-E4BC-20C03DE08DC5}"/>
              </a:ext>
            </a:extLst>
          </p:cNvPr>
          <p:cNvSpPr>
            <a:spLocks noGrp="1"/>
          </p:cNvSpPr>
          <p:nvPr>
            <p:ph type="title"/>
          </p:nvPr>
        </p:nvSpPr>
        <p:spPr>
          <a:xfrm>
            <a:off x="1383564" y="348865"/>
            <a:ext cx="9718111" cy="1576446"/>
          </a:xfrm>
        </p:spPr>
        <p:txBody>
          <a:bodyPr anchor="ctr">
            <a:normAutofit/>
          </a:bodyPr>
          <a:lstStyle/>
          <a:p>
            <a:r>
              <a:rPr lang="en-IN" sz="4000">
                <a:solidFill>
                  <a:srgbClr val="FFFFFF"/>
                </a:solidFill>
              </a:rPr>
              <a:t>Outlier investigation </a:t>
            </a:r>
          </a:p>
        </p:txBody>
      </p:sp>
      <p:graphicFrame>
        <p:nvGraphicFramePr>
          <p:cNvPr id="21" name="Content Placeholder 2">
            <a:extLst>
              <a:ext uri="{FF2B5EF4-FFF2-40B4-BE49-F238E27FC236}">
                <a16:creationId xmlns:a16="http://schemas.microsoft.com/office/drawing/2014/main" id="{E136F367-B14A-E1E0-7585-892091A91528}"/>
              </a:ext>
            </a:extLst>
          </p:cNvPr>
          <p:cNvGraphicFramePr>
            <a:graphicFrameLocks noGrp="1"/>
          </p:cNvGraphicFramePr>
          <p:nvPr>
            <p:ph idx="1"/>
            <p:extLst>
              <p:ext uri="{D42A27DB-BD31-4B8C-83A1-F6EECF244321}">
                <p14:modId xmlns:p14="http://schemas.microsoft.com/office/powerpoint/2010/main" val="178090295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655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FDD0D94C-1595-4D63-E86F-0D93B54E8C4E}"/>
              </a:ext>
            </a:extLst>
          </p:cNvPr>
          <p:cNvSpPr txBox="1">
            <a:spLocks/>
          </p:cNvSpPr>
          <p:nvPr/>
        </p:nvSpPr>
        <p:spPr>
          <a:xfrm>
            <a:off x="1198181" y="560881"/>
            <a:ext cx="9795638" cy="111438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5200" b="1">
                <a:latin typeface="+mj-lt"/>
                <a:ea typeface="+mj-ea"/>
                <a:cs typeface="+mj-cs"/>
              </a:rPr>
              <a:t>Previous_application</a:t>
            </a:r>
            <a:endParaRPr lang="en-US" sz="5200">
              <a:latin typeface="+mj-lt"/>
              <a:ea typeface="+mj-ea"/>
              <a:cs typeface="+mj-cs"/>
            </a:endParaRPr>
          </a:p>
        </p:txBody>
      </p:sp>
      <p:pic>
        <p:nvPicPr>
          <p:cNvPr id="8" name="Picture 7" descr="A graph with blue squares and a white background&#10;&#10;Description automatically generated">
            <a:extLst>
              <a:ext uri="{FF2B5EF4-FFF2-40B4-BE49-F238E27FC236}">
                <a16:creationId xmlns:a16="http://schemas.microsoft.com/office/drawing/2014/main" id="{7BB5F0DA-FA57-5FF8-B4F1-7679B26D1906}"/>
              </a:ext>
            </a:extLst>
          </p:cNvPr>
          <p:cNvPicPr>
            <a:picLocks noChangeAspect="1"/>
          </p:cNvPicPr>
          <p:nvPr/>
        </p:nvPicPr>
        <p:blipFill>
          <a:blip r:embed="rId2"/>
          <a:stretch>
            <a:fillRect/>
          </a:stretch>
        </p:blipFill>
        <p:spPr>
          <a:xfrm>
            <a:off x="908399" y="2957665"/>
            <a:ext cx="4373931" cy="3346376"/>
          </a:xfrm>
          <a:prstGeom prst="rect">
            <a:avLst/>
          </a:prstGeom>
        </p:spPr>
      </p:pic>
      <p:pic>
        <p:nvPicPr>
          <p:cNvPr id="6" name="Picture 5" descr="A graph of a line graph&#10;&#10;Description automatically generated with medium confidence">
            <a:extLst>
              <a:ext uri="{FF2B5EF4-FFF2-40B4-BE49-F238E27FC236}">
                <a16:creationId xmlns:a16="http://schemas.microsoft.com/office/drawing/2014/main" id="{BC149163-405D-52B8-93DF-4E3D1AEE9A17}"/>
              </a:ext>
            </a:extLst>
          </p:cNvPr>
          <p:cNvPicPr>
            <a:picLocks noChangeAspect="1"/>
          </p:cNvPicPr>
          <p:nvPr/>
        </p:nvPicPr>
        <p:blipFill>
          <a:blip r:embed="rId3"/>
          <a:stretch>
            <a:fillRect/>
          </a:stretch>
        </p:blipFill>
        <p:spPr>
          <a:xfrm>
            <a:off x="5458408" y="1865800"/>
            <a:ext cx="5839790" cy="4438241"/>
          </a:xfrm>
          <a:prstGeom prst="rect">
            <a:avLst/>
          </a:prstGeom>
        </p:spPr>
      </p:pic>
    </p:spTree>
    <p:extLst>
      <p:ext uri="{BB962C8B-B14F-4D97-AF65-F5344CB8AC3E}">
        <p14:creationId xmlns:p14="http://schemas.microsoft.com/office/powerpoint/2010/main" val="4082058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02E491-D57D-21FB-31CE-3CD58DDF1012}"/>
              </a:ext>
            </a:extLst>
          </p:cNvPr>
          <p:cNvSpPr>
            <a:spLocks noGrp="1"/>
          </p:cNvSpPr>
          <p:nvPr>
            <p:ph type="title"/>
          </p:nvPr>
        </p:nvSpPr>
        <p:spPr>
          <a:xfrm>
            <a:off x="1383564" y="348865"/>
            <a:ext cx="9718111" cy="1576446"/>
          </a:xfrm>
        </p:spPr>
        <p:txBody>
          <a:bodyPr anchor="ctr">
            <a:normAutofit/>
          </a:bodyPr>
          <a:lstStyle/>
          <a:p>
            <a:r>
              <a:rPr lang="en-IN" sz="4000">
                <a:solidFill>
                  <a:srgbClr val="FFFFFF"/>
                </a:solidFill>
              </a:rPr>
              <a:t>Outlier investigation</a:t>
            </a:r>
          </a:p>
        </p:txBody>
      </p:sp>
      <p:graphicFrame>
        <p:nvGraphicFramePr>
          <p:cNvPr id="5" name="Content Placeholder 2">
            <a:extLst>
              <a:ext uri="{FF2B5EF4-FFF2-40B4-BE49-F238E27FC236}">
                <a16:creationId xmlns:a16="http://schemas.microsoft.com/office/drawing/2014/main" id="{20C91734-68E7-7F0E-DA4A-840BE9F3BE90}"/>
              </a:ext>
            </a:extLst>
          </p:cNvPr>
          <p:cNvGraphicFramePr>
            <a:graphicFrameLocks noGrp="1"/>
          </p:cNvGraphicFramePr>
          <p:nvPr>
            <p:ph idx="1"/>
            <p:extLst>
              <p:ext uri="{D42A27DB-BD31-4B8C-83A1-F6EECF244321}">
                <p14:modId xmlns:p14="http://schemas.microsoft.com/office/powerpoint/2010/main" val="427907953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3465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66385-3A02-2403-2037-3EB432487029}"/>
              </a:ext>
            </a:extLst>
          </p:cNvPr>
          <p:cNvSpPr>
            <a:spLocks noGrp="1"/>
          </p:cNvSpPr>
          <p:nvPr>
            <p:ph idx="1"/>
          </p:nvPr>
        </p:nvSpPr>
        <p:spPr>
          <a:xfrm>
            <a:off x="225725" y="307377"/>
            <a:ext cx="11829426" cy="781882"/>
          </a:xfrm>
        </p:spPr>
        <p:txBody>
          <a:bodyPr>
            <a:normAutofit/>
          </a:bodyPr>
          <a:lstStyle/>
          <a:p>
            <a:pPr algn="just"/>
            <a:r>
              <a:rPr lang="en-IN" sz="1600" b="1" dirty="0"/>
              <a:t>C. </a:t>
            </a:r>
            <a:r>
              <a:rPr lang="en-IN" sz="1600" b="1" dirty="0" err="1"/>
              <a:t>Analyze</a:t>
            </a:r>
            <a:r>
              <a:rPr lang="en-IN" sz="1600" b="1" dirty="0"/>
              <a:t> Data Imbalance: </a:t>
            </a:r>
            <a:r>
              <a:rPr lang="en-US" sz="1600" dirty="0"/>
              <a:t>Determine if there is data imbalance in the loan application dataset and calculate the ratio of data imbalance using Excel functions.</a:t>
            </a:r>
            <a:endParaRPr lang="en-IN" sz="1600" dirty="0"/>
          </a:p>
        </p:txBody>
      </p:sp>
      <p:sp>
        <p:nvSpPr>
          <p:cNvPr id="22" name="Content Placeholder 2">
            <a:extLst>
              <a:ext uri="{FF2B5EF4-FFF2-40B4-BE49-F238E27FC236}">
                <a16:creationId xmlns:a16="http://schemas.microsoft.com/office/drawing/2014/main" id="{FDD0D94C-1595-4D63-E86F-0D93B54E8C4E}"/>
              </a:ext>
            </a:extLst>
          </p:cNvPr>
          <p:cNvSpPr txBox="1">
            <a:spLocks/>
          </p:cNvSpPr>
          <p:nvPr/>
        </p:nvSpPr>
        <p:spPr>
          <a:xfrm>
            <a:off x="-4650812" y="905815"/>
            <a:ext cx="11829426" cy="7818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b="1" dirty="0" err="1"/>
              <a:t>Application_data</a:t>
            </a:r>
            <a:endParaRPr lang="en-IN" sz="1600" dirty="0"/>
          </a:p>
        </p:txBody>
      </p:sp>
      <p:pic>
        <p:nvPicPr>
          <p:cNvPr id="6" name="Picture 5" descr="A blue and orange pie chart&#10;&#10;Description automatically generated">
            <a:extLst>
              <a:ext uri="{FF2B5EF4-FFF2-40B4-BE49-F238E27FC236}">
                <a16:creationId xmlns:a16="http://schemas.microsoft.com/office/drawing/2014/main" id="{A2704F68-DE32-B738-89A1-D017C2D9FE03}"/>
              </a:ext>
            </a:extLst>
          </p:cNvPr>
          <p:cNvPicPr>
            <a:picLocks noChangeAspect="1"/>
          </p:cNvPicPr>
          <p:nvPr/>
        </p:nvPicPr>
        <p:blipFill>
          <a:blip r:embed="rId2"/>
          <a:stretch>
            <a:fillRect/>
          </a:stretch>
        </p:blipFill>
        <p:spPr>
          <a:xfrm>
            <a:off x="416665" y="1222111"/>
            <a:ext cx="4248743" cy="2573965"/>
          </a:xfrm>
          <a:prstGeom prst="rect">
            <a:avLst/>
          </a:prstGeom>
        </p:spPr>
      </p:pic>
      <p:sp>
        <p:nvSpPr>
          <p:cNvPr id="7" name="Content Placeholder 2">
            <a:extLst>
              <a:ext uri="{FF2B5EF4-FFF2-40B4-BE49-F238E27FC236}">
                <a16:creationId xmlns:a16="http://schemas.microsoft.com/office/drawing/2014/main" id="{55C96AEC-5C8E-693A-7382-B1F66CC5F88C}"/>
              </a:ext>
            </a:extLst>
          </p:cNvPr>
          <p:cNvSpPr txBox="1">
            <a:spLocks/>
          </p:cNvSpPr>
          <p:nvPr/>
        </p:nvSpPr>
        <p:spPr>
          <a:xfrm>
            <a:off x="5103843" y="1317442"/>
            <a:ext cx="5935893" cy="24614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1600" dirty="0"/>
              <a:t>1 : Defaulters  0 : Non-Defaulters</a:t>
            </a:r>
          </a:p>
          <a:p>
            <a:pPr marL="0" indent="0" algn="just">
              <a:buNone/>
            </a:pPr>
            <a:r>
              <a:rPr lang="en-IN" sz="1600" dirty="0"/>
              <a:t>From the graph we can see the ratio of defaulters and non-defaulters is very highly disproportional.</a:t>
            </a:r>
          </a:p>
          <a:p>
            <a:pPr marL="0" indent="0" algn="just">
              <a:buNone/>
            </a:pPr>
            <a:r>
              <a:rPr lang="en-IN" sz="1600" dirty="0"/>
              <a:t>92% are non-defaulters and 8% are defaulters. This shows high data imbalance.  </a:t>
            </a:r>
          </a:p>
          <a:p>
            <a:pPr marL="0" indent="0" algn="just">
              <a:buNone/>
            </a:pPr>
            <a:r>
              <a:rPr lang="en-IN" sz="1600" dirty="0"/>
              <a:t>Analysis on defaulters may face challenges due to such small sample size from the dataset. </a:t>
            </a:r>
          </a:p>
          <a:p>
            <a:pPr marL="0" indent="0" algn="just">
              <a:buNone/>
            </a:pPr>
            <a:endParaRPr lang="en-IN" sz="1600" dirty="0"/>
          </a:p>
        </p:txBody>
      </p:sp>
      <p:pic>
        <p:nvPicPr>
          <p:cNvPr id="9" name="Picture 8" descr="A pie chart with numbers and a triangle&#10;&#10;Description automatically generated">
            <a:extLst>
              <a:ext uri="{FF2B5EF4-FFF2-40B4-BE49-F238E27FC236}">
                <a16:creationId xmlns:a16="http://schemas.microsoft.com/office/drawing/2014/main" id="{F1ACA762-40F2-B21F-8798-6B06FE2B637C}"/>
              </a:ext>
            </a:extLst>
          </p:cNvPr>
          <p:cNvPicPr>
            <a:picLocks noChangeAspect="1"/>
          </p:cNvPicPr>
          <p:nvPr/>
        </p:nvPicPr>
        <p:blipFill>
          <a:blip r:embed="rId3"/>
          <a:stretch>
            <a:fillRect/>
          </a:stretch>
        </p:blipFill>
        <p:spPr>
          <a:xfrm>
            <a:off x="416665" y="3796076"/>
            <a:ext cx="4173996" cy="2379510"/>
          </a:xfrm>
          <a:prstGeom prst="rect">
            <a:avLst/>
          </a:prstGeom>
        </p:spPr>
      </p:pic>
      <p:sp>
        <p:nvSpPr>
          <p:cNvPr id="10" name="Content Placeholder 2">
            <a:extLst>
              <a:ext uri="{FF2B5EF4-FFF2-40B4-BE49-F238E27FC236}">
                <a16:creationId xmlns:a16="http://schemas.microsoft.com/office/drawing/2014/main" id="{96F9E7DB-016E-AB5B-ADCD-D4A0DCE015B1}"/>
              </a:ext>
            </a:extLst>
          </p:cNvPr>
          <p:cNvSpPr txBox="1">
            <a:spLocks/>
          </p:cNvSpPr>
          <p:nvPr/>
        </p:nvSpPr>
        <p:spPr>
          <a:xfrm>
            <a:off x="5032308" y="4007081"/>
            <a:ext cx="5935893" cy="24614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1600" dirty="0"/>
              <a:t>From the graph we can see the ratio of cash loans and revolving loans. </a:t>
            </a:r>
          </a:p>
          <a:p>
            <a:pPr marL="0" indent="0" algn="just">
              <a:buNone/>
            </a:pPr>
            <a:r>
              <a:rPr lang="en-IN" sz="1600" dirty="0"/>
              <a:t>91% cash loans and 9% revolving loans signify a high data imbalance in the dataset. </a:t>
            </a:r>
          </a:p>
        </p:txBody>
      </p:sp>
    </p:spTree>
    <p:extLst>
      <p:ext uri="{BB962C8B-B14F-4D97-AF65-F5344CB8AC3E}">
        <p14:creationId xmlns:p14="http://schemas.microsoft.com/office/powerpoint/2010/main" val="4192537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66385-3A02-2403-2037-3EB432487029}"/>
              </a:ext>
            </a:extLst>
          </p:cNvPr>
          <p:cNvSpPr>
            <a:spLocks noGrp="1"/>
          </p:cNvSpPr>
          <p:nvPr>
            <p:ph idx="1"/>
          </p:nvPr>
        </p:nvSpPr>
        <p:spPr>
          <a:xfrm>
            <a:off x="225725" y="307377"/>
            <a:ext cx="11829426" cy="781882"/>
          </a:xfrm>
        </p:spPr>
        <p:txBody>
          <a:bodyPr>
            <a:normAutofit/>
          </a:bodyPr>
          <a:lstStyle/>
          <a:p>
            <a:pPr algn="just"/>
            <a:r>
              <a:rPr lang="en-IN" sz="1600" b="1" dirty="0"/>
              <a:t>D. Perform Univariate, Segmented Univariate, and Bivariate Analysis: </a:t>
            </a:r>
            <a:r>
              <a:rPr lang="en-US" sz="1600" dirty="0"/>
              <a:t>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 </a:t>
            </a:r>
            <a:endParaRPr lang="en-IN" sz="1600" dirty="0"/>
          </a:p>
        </p:txBody>
      </p:sp>
      <p:sp>
        <p:nvSpPr>
          <p:cNvPr id="10" name="Content Placeholder 2">
            <a:extLst>
              <a:ext uri="{FF2B5EF4-FFF2-40B4-BE49-F238E27FC236}">
                <a16:creationId xmlns:a16="http://schemas.microsoft.com/office/drawing/2014/main" id="{96F9E7DB-016E-AB5B-ADCD-D4A0DCE015B1}"/>
              </a:ext>
            </a:extLst>
          </p:cNvPr>
          <p:cNvSpPr txBox="1">
            <a:spLocks/>
          </p:cNvSpPr>
          <p:nvPr/>
        </p:nvSpPr>
        <p:spPr>
          <a:xfrm>
            <a:off x="415920" y="5260704"/>
            <a:ext cx="11639231" cy="24614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1600" dirty="0"/>
              <a:t>From both graphs we can see that most of the loan applicants are from 125000-225000 total income category and most of the defaulters are also from there signifying that most people belong to that income category and some case of defaulters are bound to happen no matter what. There was only one from 116925000+ income category which is exceedingly high compared to norms and it was a defaulter. </a:t>
            </a:r>
          </a:p>
        </p:txBody>
      </p:sp>
      <p:pic>
        <p:nvPicPr>
          <p:cNvPr id="4" name="Picture 3" descr="A graph of a chart&#10;&#10;Description automatically generated with medium confidence">
            <a:extLst>
              <a:ext uri="{FF2B5EF4-FFF2-40B4-BE49-F238E27FC236}">
                <a16:creationId xmlns:a16="http://schemas.microsoft.com/office/drawing/2014/main" id="{52B0325B-D295-C958-2AA0-778448A243FD}"/>
              </a:ext>
            </a:extLst>
          </p:cNvPr>
          <p:cNvPicPr>
            <a:picLocks noChangeAspect="1"/>
          </p:cNvPicPr>
          <p:nvPr/>
        </p:nvPicPr>
        <p:blipFill>
          <a:blip r:embed="rId2"/>
          <a:stretch>
            <a:fillRect/>
          </a:stretch>
        </p:blipFill>
        <p:spPr>
          <a:xfrm>
            <a:off x="509981" y="1251752"/>
            <a:ext cx="5586019" cy="3682558"/>
          </a:xfrm>
          <a:prstGeom prst="rect">
            <a:avLst/>
          </a:prstGeom>
        </p:spPr>
      </p:pic>
      <p:pic>
        <p:nvPicPr>
          <p:cNvPr id="8" name="Picture 7" descr="A graph with numbers and a bar chart&#10;&#10;Description automatically generated with medium confidence">
            <a:extLst>
              <a:ext uri="{FF2B5EF4-FFF2-40B4-BE49-F238E27FC236}">
                <a16:creationId xmlns:a16="http://schemas.microsoft.com/office/drawing/2014/main" id="{23AB675F-E48C-2C61-04E7-E0A69E7D95C8}"/>
              </a:ext>
            </a:extLst>
          </p:cNvPr>
          <p:cNvPicPr>
            <a:picLocks noChangeAspect="1"/>
          </p:cNvPicPr>
          <p:nvPr/>
        </p:nvPicPr>
        <p:blipFill>
          <a:blip r:embed="rId3"/>
          <a:stretch>
            <a:fillRect/>
          </a:stretch>
        </p:blipFill>
        <p:spPr>
          <a:xfrm>
            <a:off x="6213050" y="1251752"/>
            <a:ext cx="5649113" cy="3846459"/>
          </a:xfrm>
          <a:prstGeom prst="rect">
            <a:avLst/>
          </a:prstGeom>
        </p:spPr>
      </p:pic>
    </p:spTree>
    <p:extLst>
      <p:ext uri="{BB962C8B-B14F-4D97-AF65-F5344CB8AC3E}">
        <p14:creationId xmlns:p14="http://schemas.microsoft.com/office/powerpoint/2010/main" val="4041195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96F9E7DB-016E-AB5B-ADCD-D4A0DCE015B1}"/>
              </a:ext>
            </a:extLst>
          </p:cNvPr>
          <p:cNvSpPr txBox="1">
            <a:spLocks/>
          </p:cNvSpPr>
          <p:nvPr/>
        </p:nvSpPr>
        <p:spPr>
          <a:xfrm>
            <a:off x="7025951" y="360370"/>
            <a:ext cx="4861249" cy="6227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1600" dirty="0"/>
              <a:t>This is the AMT_CREDIT vs LOAN APPLICANT graph with defaulters and non defaulters segmented.</a:t>
            </a:r>
          </a:p>
          <a:p>
            <a:pPr marL="0" indent="0" algn="just">
              <a:buNone/>
            </a:pPr>
            <a:endParaRPr lang="en-IN" sz="1600" dirty="0"/>
          </a:p>
          <a:p>
            <a:pPr marL="0" indent="0" algn="just">
              <a:buNone/>
            </a:pPr>
            <a:r>
              <a:rPr lang="en-IN" sz="1600" dirty="0"/>
              <a:t>Most loan amount taken were 245000-345000 credit range. </a:t>
            </a:r>
          </a:p>
          <a:p>
            <a:pPr marL="0" indent="0" algn="just">
              <a:buNone/>
            </a:pPr>
            <a:r>
              <a:rPr lang="en-IN" sz="1600" dirty="0"/>
              <a:t>Most of the loan defaulters belong to the 245000-345000 and 445000-545000 category.  </a:t>
            </a:r>
          </a:p>
          <a:p>
            <a:pPr marL="0" indent="0" algn="just">
              <a:buNone/>
            </a:pPr>
            <a:br>
              <a:rPr lang="en-IN" sz="1600" dirty="0"/>
            </a:br>
            <a:r>
              <a:rPr lang="en-IN" sz="1600" dirty="0"/>
              <a:t>the highest amount loan with defaulter is 29450000-30450000 credit range. </a:t>
            </a:r>
          </a:p>
          <a:p>
            <a:pPr marL="0" indent="0" algn="just">
              <a:buNone/>
            </a:pPr>
            <a:endParaRPr lang="en-IN" sz="1600" dirty="0"/>
          </a:p>
          <a:p>
            <a:pPr marL="0" indent="0" algn="just">
              <a:buNone/>
            </a:pPr>
            <a:r>
              <a:rPr lang="en-IN" sz="1600" dirty="0"/>
              <a:t>The </a:t>
            </a:r>
            <a:r>
              <a:rPr lang="en-IN" sz="1600" dirty="0" err="1"/>
              <a:t>name_Income_type</a:t>
            </a:r>
            <a:r>
              <a:rPr lang="en-IN" sz="1600" dirty="0"/>
              <a:t> graph shows most of the loans are taken from the working class and most loan defaulters are also from the working class. </a:t>
            </a:r>
          </a:p>
          <a:p>
            <a:pPr marL="0" indent="0" algn="just">
              <a:buNone/>
            </a:pPr>
            <a:endParaRPr lang="en-IN" sz="1600" dirty="0"/>
          </a:p>
          <a:p>
            <a:pPr marL="0" indent="0" algn="just">
              <a:buNone/>
            </a:pPr>
            <a:r>
              <a:rPr lang="en-IN" sz="1600" dirty="0"/>
              <a:t>Businessman and students have 0 loan defaulters but their sample size is also small. </a:t>
            </a:r>
          </a:p>
          <a:p>
            <a:pPr marL="0" indent="0" algn="just">
              <a:buNone/>
            </a:pPr>
            <a:endParaRPr lang="en-IN" sz="1600" dirty="0"/>
          </a:p>
          <a:p>
            <a:pPr marL="0" indent="0" algn="just">
              <a:buNone/>
            </a:pPr>
            <a:r>
              <a:rPr lang="en-IN" sz="1600" dirty="0"/>
              <a:t>Unemployed has the highest loan defaulter percentage with 6 loans taken and 2 of them were loan defaulters. </a:t>
            </a:r>
          </a:p>
          <a:p>
            <a:pPr marL="0" indent="0" algn="just">
              <a:buNone/>
            </a:pPr>
            <a:endParaRPr lang="en-IN" sz="1600" dirty="0"/>
          </a:p>
        </p:txBody>
      </p:sp>
      <p:pic>
        <p:nvPicPr>
          <p:cNvPr id="7" name="Picture 6" descr="A graph of a number of numbers and a bar chart&#10;&#10;Description automatically generated with medium confidence">
            <a:extLst>
              <a:ext uri="{FF2B5EF4-FFF2-40B4-BE49-F238E27FC236}">
                <a16:creationId xmlns:a16="http://schemas.microsoft.com/office/drawing/2014/main" id="{8578077D-7162-8AAE-F4BB-E56E77823488}"/>
              </a:ext>
            </a:extLst>
          </p:cNvPr>
          <p:cNvPicPr>
            <a:picLocks noChangeAspect="1"/>
          </p:cNvPicPr>
          <p:nvPr/>
        </p:nvPicPr>
        <p:blipFill>
          <a:blip r:embed="rId2"/>
          <a:stretch>
            <a:fillRect/>
          </a:stretch>
        </p:blipFill>
        <p:spPr>
          <a:xfrm>
            <a:off x="173323" y="0"/>
            <a:ext cx="6386097" cy="3191069"/>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AC9EED6C-D923-9973-9776-614269726806}"/>
              </a:ext>
            </a:extLst>
          </p:cNvPr>
          <p:cNvPicPr>
            <a:picLocks noChangeAspect="1"/>
          </p:cNvPicPr>
          <p:nvPr/>
        </p:nvPicPr>
        <p:blipFill>
          <a:blip r:embed="rId3"/>
          <a:stretch>
            <a:fillRect/>
          </a:stretch>
        </p:blipFill>
        <p:spPr>
          <a:xfrm>
            <a:off x="173323" y="3429001"/>
            <a:ext cx="6283461" cy="3317032"/>
          </a:xfrm>
          <a:prstGeom prst="rect">
            <a:avLst/>
          </a:prstGeom>
        </p:spPr>
      </p:pic>
    </p:spTree>
    <p:extLst>
      <p:ext uri="{BB962C8B-B14F-4D97-AF65-F5344CB8AC3E}">
        <p14:creationId xmlns:p14="http://schemas.microsoft.com/office/powerpoint/2010/main" val="1518559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96F9E7DB-016E-AB5B-ADCD-D4A0DCE015B1}"/>
              </a:ext>
            </a:extLst>
          </p:cNvPr>
          <p:cNvSpPr txBox="1">
            <a:spLocks/>
          </p:cNvSpPr>
          <p:nvPr/>
        </p:nvSpPr>
        <p:spPr>
          <a:xfrm>
            <a:off x="193088" y="630959"/>
            <a:ext cx="3343741" cy="6227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t>AGE VS LOAN APPLICANT  </a:t>
            </a:r>
          </a:p>
        </p:txBody>
      </p:sp>
      <p:pic>
        <p:nvPicPr>
          <p:cNvPr id="3" name="Picture 2" descr="A graph with numbers and a bar&#10;&#10;Description automatically generated with medium confidence">
            <a:extLst>
              <a:ext uri="{FF2B5EF4-FFF2-40B4-BE49-F238E27FC236}">
                <a16:creationId xmlns:a16="http://schemas.microsoft.com/office/drawing/2014/main" id="{BF5B61A5-172D-B935-C30E-1B4D025CD678}"/>
              </a:ext>
            </a:extLst>
          </p:cNvPr>
          <p:cNvPicPr>
            <a:picLocks noChangeAspect="1"/>
          </p:cNvPicPr>
          <p:nvPr/>
        </p:nvPicPr>
        <p:blipFill>
          <a:blip r:embed="rId2"/>
          <a:stretch>
            <a:fillRect/>
          </a:stretch>
        </p:blipFill>
        <p:spPr>
          <a:xfrm>
            <a:off x="304800" y="1473177"/>
            <a:ext cx="3343742" cy="2724530"/>
          </a:xfrm>
          <a:prstGeom prst="rect">
            <a:avLst/>
          </a:prstGeom>
        </p:spPr>
      </p:pic>
      <p:sp>
        <p:nvSpPr>
          <p:cNvPr id="4" name="Content Placeholder 2">
            <a:extLst>
              <a:ext uri="{FF2B5EF4-FFF2-40B4-BE49-F238E27FC236}">
                <a16:creationId xmlns:a16="http://schemas.microsoft.com/office/drawing/2014/main" id="{E7F85465-1DED-DCAC-75A1-35CB7705E269}"/>
              </a:ext>
            </a:extLst>
          </p:cNvPr>
          <p:cNvSpPr txBox="1">
            <a:spLocks/>
          </p:cNvSpPr>
          <p:nvPr/>
        </p:nvSpPr>
        <p:spPr>
          <a:xfrm>
            <a:off x="248944" y="5039925"/>
            <a:ext cx="3343742" cy="2442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1600" dirty="0"/>
              <a:t>As age increases the number of cases of defaulters decreases. Bank should prioritize giving loans to elder people. </a:t>
            </a:r>
          </a:p>
        </p:txBody>
      </p:sp>
      <p:pic>
        <p:nvPicPr>
          <p:cNvPr id="6" name="Picture 5" descr="A screenshot of a graph&#10;&#10;Description automatically generated">
            <a:extLst>
              <a:ext uri="{FF2B5EF4-FFF2-40B4-BE49-F238E27FC236}">
                <a16:creationId xmlns:a16="http://schemas.microsoft.com/office/drawing/2014/main" id="{1CBA280E-1C5F-C74A-2448-CCAFC1D5479B}"/>
              </a:ext>
            </a:extLst>
          </p:cNvPr>
          <p:cNvPicPr>
            <a:picLocks noChangeAspect="1"/>
          </p:cNvPicPr>
          <p:nvPr/>
        </p:nvPicPr>
        <p:blipFill>
          <a:blip r:embed="rId3"/>
          <a:stretch>
            <a:fillRect/>
          </a:stretch>
        </p:blipFill>
        <p:spPr>
          <a:xfrm>
            <a:off x="3945117" y="1506266"/>
            <a:ext cx="4301766" cy="3200400"/>
          </a:xfrm>
          <a:prstGeom prst="rect">
            <a:avLst/>
          </a:prstGeom>
        </p:spPr>
      </p:pic>
      <p:sp>
        <p:nvSpPr>
          <p:cNvPr id="8" name="Content Placeholder 2">
            <a:extLst>
              <a:ext uri="{FF2B5EF4-FFF2-40B4-BE49-F238E27FC236}">
                <a16:creationId xmlns:a16="http://schemas.microsoft.com/office/drawing/2014/main" id="{2A636675-085A-CEA8-AA5D-2E2361A0EC59}"/>
              </a:ext>
            </a:extLst>
          </p:cNvPr>
          <p:cNvSpPr txBox="1">
            <a:spLocks/>
          </p:cNvSpPr>
          <p:nvPr/>
        </p:nvSpPr>
        <p:spPr>
          <a:xfrm>
            <a:off x="3806165" y="649443"/>
            <a:ext cx="4152983" cy="542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t>OCCUPATION TYPE VS LOAN APPLICANT </a:t>
            </a:r>
          </a:p>
        </p:txBody>
      </p:sp>
      <p:sp>
        <p:nvSpPr>
          <p:cNvPr id="9" name="Content Placeholder 2">
            <a:extLst>
              <a:ext uri="{FF2B5EF4-FFF2-40B4-BE49-F238E27FC236}">
                <a16:creationId xmlns:a16="http://schemas.microsoft.com/office/drawing/2014/main" id="{93053557-949C-3A61-C4ED-887F47FED56F}"/>
              </a:ext>
            </a:extLst>
          </p:cNvPr>
          <p:cNvSpPr txBox="1">
            <a:spLocks/>
          </p:cNvSpPr>
          <p:nvPr/>
        </p:nvSpPr>
        <p:spPr>
          <a:xfrm>
            <a:off x="3806165" y="5039925"/>
            <a:ext cx="3343742" cy="2442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1600" dirty="0"/>
              <a:t>Most of the defaulters are from labourer occupation type and unknowns. </a:t>
            </a:r>
          </a:p>
        </p:txBody>
      </p:sp>
      <p:pic>
        <p:nvPicPr>
          <p:cNvPr id="13" name="Picture 12" descr="A graph of a person's target&#10;&#10;Description automatically generated with medium confidence">
            <a:extLst>
              <a:ext uri="{FF2B5EF4-FFF2-40B4-BE49-F238E27FC236}">
                <a16:creationId xmlns:a16="http://schemas.microsoft.com/office/drawing/2014/main" id="{FADA885E-CC76-DE73-2D21-C2B4C3E85D0F}"/>
              </a:ext>
            </a:extLst>
          </p:cNvPr>
          <p:cNvPicPr>
            <a:picLocks noChangeAspect="1"/>
          </p:cNvPicPr>
          <p:nvPr/>
        </p:nvPicPr>
        <p:blipFill>
          <a:blip r:embed="rId4"/>
          <a:stretch>
            <a:fillRect/>
          </a:stretch>
        </p:blipFill>
        <p:spPr>
          <a:xfrm>
            <a:off x="8321458" y="1274770"/>
            <a:ext cx="3807282" cy="2922937"/>
          </a:xfrm>
          <a:prstGeom prst="rect">
            <a:avLst/>
          </a:prstGeom>
        </p:spPr>
      </p:pic>
      <p:sp>
        <p:nvSpPr>
          <p:cNvPr id="14" name="Content Placeholder 2">
            <a:extLst>
              <a:ext uri="{FF2B5EF4-FFF2-40B4-BE49-F238E27FC236}">
                <a16:creationId xmlns:a16="http://schemas.microsoft.com/office/drawing/2014/main" id="{BC918A30-BAEC-6850-FDB7-1E1BFF319AE3}"/>
              </a:ext>
            </a:extLst>
          </p:cNvPr>
          <p:cNvSpPr txBox="1">
            <a:spLocks/>
          </p:cNvSpPr>
          <p:nvPr/>
        </p:nvSpPr>
        <p:spPr>
          <a:xfrm>
            <a:off x="8039017" y="683535"/>
            <a:ext cx="4152983" cy="542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t>GENDER VS LOAN APPLICANT </a:t>
            </a:r>
          </a:p>
        </p:txBody>
      </p:sp>
      <p:sp>
        <p:nvSpPr>
          <p:cNvPr id="15" name="Content Placeholder 2">
            <a:extLst>
              <a:ext uri="{FF2B5EF4-FFF2-40B4-BE49-F238E27FC236}">
                <a16:creationId xmlns:a16="http://schemas.microsoft.com/office/drawing/2014/main" id="{3889660A-9A24-25D7-30F4-88A414C456A5}"/>
              </a:ext>
            </a:extLst>
          </p:cNvPr>
          <p:cNvSpPr txBox="1">
            <a:spLocks/>
          </p:cNvSpPr>
          <p:nvPr/>
        </p:nvSpPr>
        <p:spPr>
          <a:xfrm>
            <a:off x="8246882" y="4987164"/>
            <a:ext cx="3807281" cy="2442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1600" dirty="0"/>
              <a:t>Most loans were taken from females. The ratio of loans taken between females and males is 2:1. Females have more defaulters but their ratio of defaulter and non-defaulters are better than males.   </a:t>
            </a:r>
          </a:p>
        </p:txBody>
      </p:sp>
    </p:spTree>
    <p:extLst>
      <p:ext uri="{BB962C8B-B14F-4D97-AF65-F5344CB8AC3E}">
        <p14:creationId xmlns:p14="http://schemas.microsoft.com/office/powerpoint/2010/main" val="3326972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8" name="Freeform: Shape 1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96F9E7DB-016E-AB5B-ADCD-D4A0DCE015B1}"/>
              </a:ext>
            </a:extLst>
          </p:cNvPr>
          <p:cNvSpPr txBox="1">
            <a:spLocks/>
          </p:cNvSpPr>
          <p:nvPr/>
        </p:nvSpPr>
        <p:spPr>
          <a:xfrm>
            <a:off x="573598" y="700299"/>
            <a:ext cx="3324435" cy="5326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77240">
              <a:spcBef>
                <a:spcPts val="850"/>
              </a:spcBef>
              <a:buNone/>
            </a:pPr>
            <a:r>
              <a:rPr lang="en-IN" sz="1360" kern="1200" dirty="0">
                <a:solidFill>
                  <a:schemeClr val="tx1"/>
                </a:solidFill>
                <a:latin typeface="+mn-lt"/>
                <a:ea typeface="+mn-ea"/>
                <a:cs typeface="+mn-cs"/>
              </a:rPr>
              <a:t>COUNT CHILDREN VS LOAN APPLICANT</a:t>
            </a:r>
          </a:p>
          <a:p>
            <a:pPr marL="0" indent="0" algn="ctr">
              <a:buNone/>
            </a:pPr>
            <a:endParaRPr lang="en-IN" sz="1600" dirty="0"/>
          </a:p>
        </p:txBody>
      </p:sp>
      <p:sp>
        <p:nvSpPr>
          <p:cNvPr id="4" name="Content Placeholder 2">
            <a:extLst>
              <a:ext uri="{FF2B5EF4-FFF2-40B4-BE49-F238E27FC236}">
                <a16:creationId xmlns:a16="http://schemas.microsoft.com/office/drawing/2014/main" id="{E7F85465-1DED-DCAC-75A1-35CB7705E269}"/>
              </a:ext>
            </a:extLst>
          </p:cNvPr>
          <p:cNvSpPr txBox="1">
            <a:spLocks/>
          </p:cNvSpPr>
          <p:nvPr/>
        </p:nvSpPr>
        <p:spPr>
          <a:xfrm>
            <a:off x="703639" y="4585457"/>
            <a:ext cx="2860393" cy="2089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777240">
              <a:spcBef>
                <a:spcPts val="850"/>
              </a:spcBef>
              <a:buNone/>
            </a:pPr>
            <a:r>
              <a:rPr lang="en-IN" sz="1360" kern="1200" dirty="0">
                <a:solidFill>
                  <a:schemeClr val="tx1"/>
                </a:solidFill>
                <a:latin typeface="+mn-lt"/>
                <a:ea typeface="+mn-ea"/>
                <a:cs typeface="+mn-cs"/>
              </a:rPr>
              <a:t>The no. of defaulters keep decreasing in count of children till 8, after that there’s a 100% defaulting for 9+ children count. </a:t>
            </a:r>
            <a:endParaRPr lang="en-IN" sz="1600" dirty="0"/>
          </a:p>
        </p:txBody>
      </p:sp>
      <p:pic>
        <p:nvPicPr>
          <p:cNvPr id="5" name="Picture 4">
            <a:extLst>
              <a:ext uri="{FF2B5EF4-FFF2-40B4-BE49-F238E27FC236}">
                <a16:creationId xmlns:a16="http://schemas.microsoft.com/office/drawing/2014/main" id="{4A006AE2-2F82-CC47-B58B-9C35381B9CC4}"/>
              </a:ext>
            </a:extLst>
          </p:cNvPr>
          <p:cNvPicPr>
            <a:picLocks noChangeAspect="1"/>
          </p:cNvPicPr>
          <p:nvPr/>
        </p:nvPicPr>
        <p:blipFill>
          <a:blip r:embed="rId2"/>
          <a:stretch>
            <a:fillRect/>
          </a:stretch>
        </p:blipFill>
        <p:spPr>
          <a:xfrm>
            <a:off x="306955" y="1151668"/>
            <a:ext cx="3626690" cy="3254892"/>
          </a:xfrm>
          <a:prstGeom prst="rect">
            <a:avLst/>
          </a:prstGeom>
        </p:spPr>
      </p:pic>
      <p:pic>
        <p:nvPicPr>
          <p:cNvPr id="3" name="Picture 2" descr="A graph with a line&#10;&#10;Description automatically generated">
            <a:extLst>
              <a:ext uri="{FF2B5EF4-FFF2-40B4-BE49-F238E27FC236}">
                <a16:creationId xmlns:a16="http://schemas.microsoft.com/office/drawing/2014/main" id="{0D1B5035-DBCE-82F9-3506-1D697338DEB6}"/>
              </a:ext>
            </a:extLst>
          </p:cNvPr>
          <p:cNvPicPr>
            <a:picLocks noChangeAspect="1"/>
          </p:cNvPicPr>
          <p:nvPr/>
        </p:nvPicPr>
        <p:blipFill>
          <a:blip r:embed="rId3"/>
          <a:stretch>
            <a:fillRect/>
          </a:stretch>
        </p:blipFill>
        <p:spPr>
          <a:xfrm>
            <a:off x="4299379" y="1182221"/>
            <a:ext cx="4434452" cy="3254892"/>
          </a:xfrm>
          <a:prstGeom prst="rect">
            <a:avLst/>
          </a:prstGeom>
        </p:spPr>
      </p:pic>
      <p:sp>
        <p:nvSpPr>
          <p:cNvPr id="6" name="Content Placeholder 2">
            <a:extLst>
              <a:ext uri="{FF2B5EF4-FFF2-40B4-BE49-F238E27FC236}">
                <a16:creationId xmlns:a16="http://schemas.microsoft.com/office/drawing/2014/main" id="{11BBC47A-5C89-3A56-BB45-D69264EE2BEC}"/>
              </a:ext>
            </a:extLst>
          </p:cNvPr>
          <p:cNvSpPr txBox="1">
            <a:spLocks/>
          </p:cNvSpPr>
          <p:nvPr/>
        </p:nvSpPr>
        <p:spPr>
          <a:xfrm>
            <a:off x="4720581" y="700299"/>
            <a:ext cx="3324435" cy="5326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777240">
              <a:spcBef>
                <a:spcPts val="850"/>
              </a:spcBef>
              <a:buNone/>
            </a:pPr>
            <a:r>
              <a:rPr lang="en-IN" sz="1360" dirty="0"/>
              <a:t>YEAR EMPLOYED</a:t>
            </a:r>
            <a:r>
              <a:rPr lang="en-IN" sz="1360" kern="1200" dirty="0">
                <a:solidFill>
                  <a:schemeClr val="tx1"/>
                </a:solidFill>
                <a:latin typeface="+mn-lt"/>
                <a:ea typeface="+mn-ea"/>
                <a:cs typeface="+mn-cs"/>
              </a:rPr>
              <a:t> VS LOAN APPLICANT</a:t>
            </a:r>
          </a:p>
          <a:p>
            <a:pPr marL="0" indent="0" algn="ctr">
              <a:buNone/>
            </a:pPr>
            <a:endParaRPr lang="en-IN" sz="1600" dirty="0"/>
          </a:p>
        </p:txBody>
      </p:sp>
      <p:sp>
        <p:nvSpPr>
          <p:cNvPr id="7" name="Content Placeholder 2">
            <a:extLst>
              <a:ext uri="{FF2B5EF4-FFF2-40B4-BE49-F238E27FC236}">
                <a16:creationId xmlns:a16="http://schemas.microsoft.com/office/drawing/2014/main" id="{8AFA22A5-EC64-12F6-2A14-9FADF50D9AB4}"/>
              </a:ext>
            </a:extLst>
          </p:cNvPr>
          <p:cNvSpPr txBox="1">
            <a:spLocks/>
          </p:cNvSpPr>
          <p:nvPr/>
        </p:nvSpPr>
        <p:spPr>
          <a:xfrm>
            <a:off x="4907468" y="4602837"/>
            <a:ext cx="2860393" cy="2089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777240">
              <a:spcBef>
                <a:spcPts val="850"/>
              </a:spcBef>
              <a:buNone/>
            </a:pPr>
            <a:r>
              <a:rPr lang="en-IN" sz="1360" kern="1200" dirty="0">
                <a:solidFill>
                  <a:schemeClr val="tx1"/>
                </a:solidFill>
                <a:latin typeface="+mn-lt"/>
                <a:ea typeface="+mn-ea"/>
                <a:cs typeface="+mn-cs"/>
              </a:rPr>
              <a:t>As years increase the cases of defaulting decrease. </a:t>
            </a:r>
            <a:endParaRPr lang="en-IN" sz="1600" dirty="0"/>
          </a:p>
        </p:txBody>
      </p:sp>
      <p:pic>
        <p:nvPicPr>
          <p:cNvPr id="9" name="Picture 8" descr="A graph of a bar chart&#10;&#10;Description automatically generated with medium confidence">
            <a:extLst>
              <a:ext uri="{FF2B5EF4-FFF2-40B4-BE49-F238E27FC236}">
                <a16:creationId xmlns:a16="http://schemas.microsoft.com/office/drawing/2014/main" id="{AC8F841E-16E9-B346-FE97-80EF77F0E488}"/>
              </a:ext>
            </a:extLst>
          </p:cNvPr>
          <p:cNvPicPr>
            <a:picLocks noChangeAspect="1"/>
          </p:cNvPicPr>
          <p:nvPr/>
        </p:nvPicPr>
        <p:blipFill>
          <a:blip r:embed="rId4"/>
          <a:stretch>
            <a:fillRect/>
          </a:stretch>
        </p:blipFill>
        <p:spPr>
          <a:xfrm>
            <a:off x="8836714" y="1310079"/>
            <a:ext cx="3155089" cy="3096481"/>
          </a:xfrm>
          <a:prstGeom prst="rect">
            <a:avLst/>
          </a:prstGeom>
        </p:spPr>
      </p:pic>
      <p:sp>
        <p:nvSpPr>
          <p:cNvPr id="11" name="Content Placeholder 2">
            <a:extLst>
              <a:ext uri="{FF2B5EF4-FFF2-40B4-BE49-F238E27FC236}">
                <a16:creationId xmlns:a16="http://schemas.microsoft.com/office/drawing/2014/main" id="{601DD1F4-4E5F-230B-FF02-38D0E28726D1}"/>
              </a:ext>
            </a:extLst>
          </p:cNvPr>
          <p:cNvSpPr txBox="1">
            <a:spLocks/>
          </p:cNvSpPr>
          <p:nvPr/>
        </p:nvSpPr>
        <p:spPr>
          <a:xfrm>
            <a:off x="8885371" y="700299"/>
            <a:ext cx="3324435" cy="5326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t>CLIENT REGION RATING VS LOAN APPLICANT</a:t>
            </a:r>
          </a:p>
        </p:txBody>
      </p:sp>
      <p:sp>
        <p:nvSpPr>
          <p:cNvPr id="12" name="Content Placeholder 2">
            <a:extLst>
              <a:ext uri="{FF2B5EF4-FFF2-40B4-BE49-F238E27FC236}">
                <a16:creationId xmlns:a16="http://schemas.microsoft.com/office/drawing/2014/main" id="{EC7E6BC4-D03F-5107-5F8A-070347DB63B6}"/>
              </a:ext>
            </a:extLst>
          </p:cNvPr>
          <p:cNvSpPr txBox="1">
            <a:spLocks/>
          </p:cNvSpPr>
          <p:nvPr/>
        </p:nvSpPr>
        <p:spPr>
          <a:xfrm>
            <a:off x="8925198" y="4585457"/>
            <a:ext cx="2860393" cy="2089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777240">
              <a:spcBef>
                <a:spcPts val="850"/>
              </a:spcBef>
              <a:buNone/>
            </a:pPr>
            <a:r>
              <a:rPr lang="en-IN" sz="1600" dirty="0"/>
              <a:t>Region rating with 1 have the least amount of defaulters. Region rating with 3 have the most percentage of defaulters.</a:t>
            </a:r>
          </a:p>
        </p:txBody>
      </p:sp>
    </p:spTree>
    <p:extLst>
      <p:ext uri="{BB962C8B-B14F-4D97-AF65-F5344CB8AC3E}">
        <p14:creationId xmlns:p14="http://schemas.microsoft.com/office/powerpoint/2010/main" val="3705662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D003F-403E-3689-35B4-7CCAE36B690E}"/>
              </a:ext>
            </a:extLst>
          </p:cNvPr>
          <p:cNvSpPr>
            <a:spLocks noGrp="1"/>
          </p:cNvSpPr>
          <p:nvPr>
            <p:ph type="title"/>
          </p:nvPr>
        </p:nvSpPr>
        <p:spPr>
          <a:xfrm>
            <a:off x="466722" y="586855"/>
            <a:ext cx="3201366" cy="3387497"/>
          </a:xfrm>
        </p:spPr>
        <p:txBody>
          <a:bodyPr anchor="b">
            <a:normAutofit/>
          </a:bodyPr>
          <a:lstStyle/>
          <a:p>
            <a:pPr algn="r"/>
            <a:r>
              <a:rPr lang="en-IN" sz="4000" b="1">
                <a:solidFill>
                  <a:srgbClr val="FFFFFF"/>
                </a:solidFill>
              </a:rPr>
              <a:t>Project Description</a:t>
            </a:r>
            <a:br>
              <a:rPr lang="en-IN" sz="4000" b="1">
                <a:solidFill>
                  <a:srgbClr val="FFFFFF"/>
                </a:solidFill>
              </a:rPr>
            </a:br>
            <a:endParaRPr lang="en-IN" sz="4000" b="1">
              <a:solidFill>
                <a:srgbClr val="FFFFFF"/>
              </a:solidFill>
            </a:endParaRPr>
          </a:p>
        </p:txBody>
      </p:sp>
      <p:sp>
        <p:nvSpPr>
          <p:cNvPr id="3" name="Content Placeholder 2">
            <a:extLst>
              <a:ext uri="{FF2B5EF4-FFF2-40B4-BE49-F238E27FC236}">
                <a16:creationId xmlns:a16="http://schemas.microsoft.com/office/drawing/2014/main" id="{27507496-35EF-4858-D392-76DBEFA4CD8D}"/>
              </a:ext>
            </a:extLst>
          </p:cNvPr>
          <p:cNvSpPr>
            <a:spLocks noGrp="1"/>
          </p:cNvSpPr>
          <p:nvPr>
            <p:ph idx="1"/>
          </p:nvPr>
        </p:nvSpPr>
        <p:spPr>
          <a:xfrm>
            <a:off x="4810259" y="649480"/>
            <a:ext cx="6555347" cy="5546047"/>
          </a:xfrm>
        </p:spPr>
        <p:txBody>
          <a:bodyPr anchor="ctr">
            <a:normAutofit/>
          </a:bodyPr>
          <a:lstStyle/>
          <a:p>
            <a:pPr algn="just"/>
            <a:r>
              <a:rPr lang="en-US" sz="1400" dirty="0"/>
              <a:t>The primary goal of this project is to analyze customer loan data to identify patterns and key factors that contribute to loan defaults. By understanding these patterns and using Exploratory Data Analysis (EDA) , the company can improve its decision-making process for loan approvals, reduce the risk of defaults, and ensure that capable applicants are not unfairly rejected.</a:t>
            </a:r>
          </a:p>
          <a:p>
            <a:pPr algn="just"/>
            <a:endParaRPr lang="en-US" sz="1400" dirty="0"/>
          </a:p>
          <a:p>
            <a:pPr algn="just"/>
            <a:r>
              <a:rPr lang="en-US" sz="1400" b="1" dirty="0"/>
              <a:t>When a customer applies for a loan, your company faces two risks:</a:t>
            </a:r>
          </a:p>
          <a:p>
            <a:pPr algn="just"/>
            <a:r>
              <a:rPr lang="en-US" sz="1400" dirty="0"/>
              <a:t>If the applicant can repay the loan but is not approved, the company loses business.</a:t>
            </a:r>
          </a:p>
          <a:p>
            <a:pPr algn="just"/>
            <a:r>
              <a:rPr lang="en-US" sz="1400" dirty="0"/>
              <a:t>If the applicant cannot repay the loan and is approved, the company faces a financial loss.</a:t>
            </a:r>
          </a:p>
          <a:p>
            <a:pPr algn="just"/>
            <a:endParaRPr lang="en-US" sz="1400" dirty="0"/>
          </a:p>
          <a:p>
            <a:pPr algn="just"/>
            <a:r>
              <a:rPr lang="en-US" sz="1400" b="1" dirty="0"/>
              <a:t>When a customer applies for a loan, there are four possible outcomes:</a:t>
            </a:r>
          </a:p>
          <a:p>
            <a:pPr marL="36900" indent="0" algn="just">
              <a:buNone/>
            </a:pPr>
            <a:endParaRPr lang="en-US" sz="1400" dirty="0"/>
          </a:p>
          <a:p>
            <a:pPr algn="just"/>
            <a:r>
              <a:rPr lang="en-US" sz="1400" dirty="0"/>
              <a:t>Approved: The company has approved the loan application.</a:t>
            </a:r>
          </a:p>
          <a:p>
            <a:pPr algn="just"/>
            <a:r>
              <a:rPr lang="en-US" sz="1400" dirty="0"/>
              <a:t>Cancelled: The customer cancelled the application during the approval process.</a:t>
            </a:r>
          </a:p>
          <a:p>
            <a:pPr algn="just"/>
            <a:r>
              <a:rPr lang="en-US" sz="1400" dirty="0"/>
              <a:t>Refused: The company rejected the loan.</a:t>
            </a:r>
          </a:p>
          <a:p>
            <a:pPr algn="just"/>
            <a:r>
              <a:rPr lang="en-US" sz="1400" dirty="0"/>
              <a:t>Unused Offer: The loan was approved but the customer did not use it.</a:t>
            </a:r>
          </a:p>
        </p:txBody>
      </p:sp>
    </p:spTree>
    <p:extLst>
      <p:ext uri="{BB962C8B-B14F-4D97-AF65-F5344CB8AC3E}">
        <p14:creationId xmlns:p14="http://schemas.microsoft.com/office/powerpoint/2010/main" val="2649553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9583-9ECA-5482-D809-8924D7C62B2C}"/>
              </a:ext>
            </a:extLst>
          </p:cNvPr>
          <p:cNvSpPr>
            <a:spLocks noGrp="1"/>
          </p:cNvSpPr>
          <p:nvPr>
            <p:ph type="title"/>
          </p:nvPr>
        </p:nvSpPr>
        <p:spPr>
          <a:xfrm>
            <a:off x="838200" y="140838"/>
            <a:ext cx="10515600" cy="1325563"/>
          </a:xfrm>
        </p:spPr>
        <p:txBody>
          <a:bodyPr/>
          <a:lstStyle/>
          <a:p>
            <a:pPr algn="ctr"/>
            <a:r>
              <a:rPr lang="en-IN" dirty="0"/>
              <a:t>Bivariate Analysis</a:t>
            </a:r>
          </a:p>
        </p:txBody>
      </p:sp>
      <p:pic>
        <p:nvPicPr>
          <p:cNvPr id="5" name="Content Placeholder 4" descr="A graph with numbers and lines&#10;&#10;Description automatically generated">
            <a:extLst>
              <a:ext uri="{FF2B5EF4-FFF2-40B4-BE49-F238E27FC236}">
                <a16:creationId xmlns:a16="http://schemas.microsoft.com/office/drawing/2014/main" id="{E09C6315-6B7C-1ADD-EE0E-48C8CE15DE9B}"/>
              </a:ext>
            </a:extLst>
          </p:cNvPr>
          <p:cNvPicPr>
            <a:picLocks noGrp="1" noChangeAspect="1"/>
          </p:cNvPicPr>
          <p:nvPr>
            <p:ph idx="1"/>
          </p:nvPr>
        </p:nvPicPr>
        <p:blipFill>
          <a:blip r:embed="rId2"/>
          <a:stretch>
            <a:fillRect/>
          </a:stretch>
        </p:blipFill>
        <p:spPr>
          <a:xfrm>
            <a:off x="838200" y="1466401"/>
            <a:ext cx="4956110" cy="4225272"/>
          </a:xfrm>
        </p:spPr>
      </p:pic>
      <p:pic>
        <p:nvPicPr>
          <p:cNvPr id="7" name="Picture 6" descr="A graph of a number of people&#10;&#10;Description automatically generated with medium confidence">
            <a:extLst>
              <a:ext uri="{FF2B5EF4-FFF2-40B4-BE49-F238E27FC236}">
                <a16:creationId xmlns:a16="http://schemas.microsoft.com/office/drawing/2014/main" id="{5B40239D-DFBE-454C-D0D6-5731B90B2CA2}"/>
              </a:ext>
            </a:extLst>
          </p:cNvPr>
          <p:cNvPicPr>
            <a:picLocks noChangeAspect="1"/>
          </p:cNvPicPr>
          <p:nvPr/>
        </p:nvPicPr>
        <p:blipFill>
          <a:blip r:embed="rId3"/>
          <a:stretch>
            <a:fillRect/>
          </a:stretch>
        </p:blipFill>
        <p:spPr>
          <a:xfrm>
            <a:off x="6215153" y="1466401"/>
            <a:ext cx="5658640" cy="4159958"/>
          </a:xfrm>
          <a:prstGeom prst="rect">
            <a:avLst/>
          </a:prstGeom>
        </p:spPr>
      </p:pic>
    </p:spTree>
    <p:extLst>
      <p:ext uri="{BB962C8B-B14F-4D97-AF65-F5344CB8AC3E}">
        <p14:creationId xmlns:p14="http://schemas.microsoft.com/office/powerpoint/2010/main" val="1929716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66385-3A02-2403-2037-3EB432487029}"/>
              </a:ext>
            </a:extLst>
          </p:cNvPr>
          <p:cNvSpPr>
            <a:spLocks noGrp="1"/>
          </p:cNvSpPr>
          <p:nvPr>
            <p:ph idx="1"/>
          </p:nvPr>
        </p:nvSpPr>
        <p:spPr>
          <a:xfrm>
            <a:off x="225725" y="307377"/>
            <a:ext cx="11829426" cy="781882"/>
          </a:xfrm>
        </p:spPr>
        <p:txBody>
          <a:bodyPr>
            <a:normAutofit/>
          </a:bodyPr>
          <a:lstStyle/>
          <a:p>
            <a:pPr algn="just"/>
            <a:r>
              <a:rPr lang="en-IN" sz="1600" b="1" dirty="0"/>
              <a:t>E. </a:t>
            </a:r>
            <a:r>
              <a:rPr lang="en-US" sz="1600" b="1" dirty="0"/>
              <a:t>Identify Top Correlations for Different Scenarios: </a:t>
            </a:r>
            <a:r>
              <a:rPr lang="en-US" sz="1600" dirty="0"/>
              <a:t>Segment the dataset based on different scenarios (e.g., clients with payment difficulties and all other cases) and identify the top correlations for each segmented data using Excel functions.</a:t>
            </a:r>
            <a:endParaRPr lang="en-IN" sz="1600" dirty="0"/>
          </a:p>
        </p:txBody>
      </p:sp>
      <p:sp>
        <p:nvSpPr>
          <p:cNvPr id="10" name="Content Placeholder 2">
            <a:extLst>
              <a:ext uri="{FF2B5EF4-FFF2-40B4-BE49-F238E27FC236}">
                <a16:creationId xmlns:a16="http://schemas.microsoft.com/office/drawing/2014/main" id="{96F9E7DB-016E-AB5B-ADCD-D4A0DCE015B1}"/>
              </a:ext>
            </a:extLst>
          </p:cNvPr>
          <p:cNvSpPr txBox="1">
            <a:spLocks/>
          </p:cNvSpPr>
          <p:nvPr/>
        </p:nvSpPr>
        <p:spPr>
          <a:xfrm>
            <a:off x="3005101" y="5956650"/>
            <a:ext cx="5935893" cy="24614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t>Correlation matrix of </a:t>
            </a:r>
            <a:r>
              <a:rPr lang="en-IN" sz="1600" dirty="0" err="1"/>
              <a:t>application_data</a:t>
            </a:r>
            <a:r>
              <a:rPr lang="en-IN" sz="1600" dirty="0"/>
              <a:t>  dataset</a:t>
            </a:r>
          </a:p>
          <a:p>
            <a:pPr marL="0" indent="0" algn="ctr">
              <a:buNone/>
            </a:pPr>
            <a:r>
              <a:rPr lang="en-IN" sz="1600" dirty="0"/>
              <a:t>(defaulters)</a:t>
            </a:r>
          </a:p>
        </p:txBody>
      </p:sp>
      <p:pic>
        <p:nvPicPr>
          <p:cNvPr id="8" name="Picture 7" descr="A chart with many different colored squares&#10;&#10;Description automatically generated with medium confidence">
            <a:extLst>
              <a:ext uri="{FF2B5EF4-FFF2-40B4-BE49-F238E27FC236}">
                <a16:creationId xmlns:a16="http://schemas.microsoft.com/office/drawing/2014/main" id="{B2BB3E86-3EB0-79E1-687A-8787039B2BBD}"/>
              </a:ext>
            </a:extLst>
          </p:cNvPr>
          <p:cNvPicPr>
            <a:picLocks noChangeAspect="1"/>
          </p:cNvPicPr>
          <p:nvPr/>
        </p:nvPicPr>
        <p:blipFill>
          <a:blip r:embed="rId2"/>
          <a:stretch>
            <a:fillRect/>
          </a:stretch>
        </p:blipFill>
        <p:spPr>
          <a:xfrm>
            <a:off x="644105" y="1021753"/>
            <a:ext cx="10903790" cy="4579709"/>
          </a:xfrm>
          <a:prstGeom prst="rect">
            <a:avLst/>
          </a:prstGeom>
        </p:spPr>
      </p:pic>
    </p:spTree>
    <p:extLst>
      <p:ext uri="{BB962C8B-B14F-4D97-AF65-F5344CB8AC3E}">
        <p14:creationId xmlns:p14="http://schemas.microsoft.com/office/powerpoint/2010/main" val="1066827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59CE49-AB1F-EF26-8053-67F00F29FDC7}"/>
              </a:ext>
            </a:extLst>
          </p:cNvPr>
          <p:cNvPicPr>
            <a:picLocks noGrp="1" noChangeAspect="1"/>
          </p:cNvPicPr>
          <p:nvPr>
            <p:ph idx="1"/>
          </p:nvPr>
        </p:nvPicPr>
        <p:blipFill>
          <a:blip r:embed="rId2"/>
          <a:stretch>
            <a:fillRect/>
          </a:stretch>
        </p:blipFill>
        <p:spPr>
          <a:xfrm>
            <a:off x="882762" y="773203"/>
            <a:ext cx="10426475" cy="4351338"/>
          </a:xfrm>
        </p:spPr>
      </p:pic>
      <p:sp>
        <p:nvSpPr>
          <p:cNvPr id="6" name="Content Placeholder 2">
            <a:extLst>
              <a:ext uri="{FF2B5EF4-FFF2-40B4-BE49-F238E27FC236}">
                <a16:creationId xmlns:a16="http://schemas.microsoft.com/office/drawing/2014/main" id="{4BABE2FB-C1A7-19F4-0381-6AE64FD77340}"/>
              </a:ext>
            </a:extLst>
          </p:cNvPr>
          <p:cNvSpPr txBox="1">
            <a:spLocks/>
          </p:cNvSpPr>
          <p:nvPr/>
        </p:nvSpPr>
        <p:spPr>
          <a:xfrm>
            <a:off x="2961969" y="5283790"/>
            <a:ext cx="5935893" cy="24614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t>Correlation matrix of </a:t>
            </a:r>
            <a:r>
              <a:rPr lang="en-IN" sz="1600" dirty="0" err="1"/>
              <a:t>application_data</a:t>
            </a:r>
            <a:r>
              <a:rPr lang="en-IN" sz="1600" dirty="0"/>
              <a:t>  dataset</a:t>
            </a:r>
          </a:p>
          <a:p>
            <a:pPr marL="0" indent="0" algn="ctr">
              <a:buNone/>
            </a:pPr>
            <a:r>
              <a:rPr lang="en-IN" sz="1600" dirty="0"/>
              <a:t>(non-defaulters)</a:t>
            </a:r>
          </a:p>
        </p:txBody>
      </p:sp>
    </p:spTree>
    <p:extLst>
      <p:ext uri="{BB962C8B-B14F-4D97-AF65-F5344CB8AC3E}">
        <p14:creationId xmlns:p14="http://schemas.microsoft.com/office/powerpoint/2010/main" val="1935842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F549-8793-8ADA-2726-9FEFE3DF8432}"/>
              </a:ext>
            </a:extLst>
          </p:cNvPr>
          <p:cNvSpPr>
            <a:spLocks noGrp="1"/>
          </p:cNvSpPr>
          <p:nvPr>
            <p:ph type="title"/>
          </p:nvPr>
        </p:nvSpPr>
        <p:spPr>
          <a:xfrm>
            <a:off x="838200" y="209849"/>
            <a:ext cx="10515600" cy="1325563"/>
          </a:xfrm>
        </p:spPr>
        <p:txBody>
          <a:bodyPr/>
          <a:lstStyle/>
          <a:p>
            <a:pPr algn="ctr"/>
            <a:r>
              <a:rPr lang="en-IN" dirty="0"/>
              <a:t>Top correlations </a:t>
            </a:r>
          </a:p>
        </p:txBody>
      </p:sp>
      <p:pic>
        <p:nvPicPr>
          <p:cNvPr id="5" name="Picture 4" descr="A screenshot of a computer&#10;&#10;Description automatically generated">
            <a:extLst>
              <a:ext uri="{FF2B5EF4-FFF2-40B4-BE49-F238E27FC236}">
                <a16:creationId xmlns:a16="http://schemas.microsoft.com/office/drawing/2014/main" id="{59760CFD-D868-149B-D235-399CD18AED56}"/>
              </a:ext>
            </a:extLst>
          </p:cNvPr>
          <p:cNvPicPr>
            <a:picLocks noChangeAspect="1"/>
          </p:cNvPicPr>
          <p:nvPr/>
        </p:nvPicPr>
        <p:blipFill>
          <a:blip r:embed="rId2"/>
          <a:stretch>
            <a:fillRect/>
          </a:stretch>
        </p:blipFill>
        <p:spPr>
          <a:xfrm>
            <a:off x="838200" y="2949610"/>
            <a:ext cx="4354198" cy="1200318"/>
          </a:xfrm>
          <a:prstGeom prst="rect">
            <a:avLst/>
          </a:prstGeom>
        </p:spPr>
      </p:pic>
      <p:sp>
        <p:nvSpPr>
          <p:cNvPr id="6" name="Content Placeholder 2">
            <a:extLst>
              <a:ext uri="{FF2B5EF4-FFF2-40B4-BE49-F238E27FC236}">
                <a16:creationId xmlns:a16="http://schemas.microsoft.com/office/drawing/2014/main" id="{C36E5303-8D72-441E-2954-C0E9A37FEB12}"/>
              </a:ext>
            </a:extLst>
          </p:cNvPr>
          <p:cNvSpPr txBox="1">
            <a:spLocks/>
          </p:cNvSpPr>
          <p:nvPr/>
        </p:nvSpPr>
        <p:spPr>
          <a:xfrm>
            <a:off x="47352" y="2385314"/>
            <a:ext cx="5935893" cy="24614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t>Top correlations of defaulters</a:t>
            </a:r>
          </a:p>
        </p:txBody>
      </p:sp>
      <p:pic>
        <p:nvPicPr>
          <p:cNvPr id="10" name="Picture 9" descr="A screenshot of a computer&#10;&#10;Description automatically generated">
            <a:extLst>
              <a:ext uri="{FF2B5EF4-FFF2-40B4-BE49-F238E27FC236}">
                <a16:creationId xmlns:a16="http://schemas.microsoft.com/office/drawing/2014/main" id="{D631EE45-6550-4BCC-2C68-18DBE729CEA9}"/>
              </a:ext>
            </a:extLst>
          </p:cNvPr>
          <p:cNvPicPr>
            <a:picLocks noChangeAspect="1"/>
          </p:cNvPicPr>
          <p:nvPr/>
        </p:nvPicPr>
        <p:blipFill>
          <a:blip r:embed="rId3"/>
          <a:stretch>
            <a:fillRect/>
          </a:stretch>
        </p:blipFill>
        <p:spPr>
          <a:xfrm>
            <a:off x="7102279" y="2949610"/>
            <a:ext cx="4421028" cy="1200318"/>
          </a:xfrm>
          <a:prstGeom prst="rect">
            <a:avLst/>
          </a:prstGeom>
        </p:spPr>
      </p:pic>
      <p:sp>
        <p:nvSpPr>
          <p:cNvPr id="11" name="Content Placeholder 2">
            <a:extLst>
              <a:ext uri="{FF2B5EF4-FFF2-40B4-BE49-F238E27FC236}">
                <a16:creationId xmlns:a16="http://schemas.microsoft.com/office/drawing/2014/main" id="{B4BBC049-BC6B-C76E-A10F-1AE168B65F3D}"/>
              </a:ext>
            </a:extLst>
          </p:cNvPr>
          <p:cNvSpPr txBox="1">
            <a:spLocks/>
          </p:cNvSpPr>
          <p:nvPr/>
        </p:nvSpPr>
        <p:spPr>
          <a:xfrm>
            <a:off x="6096000" y="2319041"/>
            <a:ext cx="5935893" cy="24614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t>Top correlations of non-defaulters</a:t>
            </a:r>
          </a:p>
        </p:txBody>
      </p:sp>
    </p:spTree>
    <p:extLst>
      <p:ext uri="{BB962C8B-B14F-4D97-AF65-F5344CB8AC3E}">
        <p14:creationId xmlns:p14="http://schemas.microsoft.com/office/powerpoint/2010/main" val="2882500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1A4C6-9D82-C7AF-05FD-48D894755F5B}"/>
              </a:ext>
            </a:extLst>
          </p:cNvPr>
          <p:cNvSpPr>
            <a:spLocks noGrp="1"/>
          </p:cNvSpPr>
          <p:nvPr>
            <p:ph type="title"/>
          </p:nvPr>
        </p:nvSpPr>
        <p:spPr>
          <a:xfrm>
            <a:off x="1043631" y="873940"/>
            <a:ext cx="5052369" cy="1035781"/>
          </a:xfrm>
        </p:spPr>
        <p:txBody>
          <a:bodyPr anchor="ctr">
            <a:normAutofit/>
          </a:bodyPr>
          <a:lstStyle/>
          <a:p>
            <a:r>
              <a:rPr lang="en-IN" sz="3300"/>
              <a:t>Previous_application additional investigation </a:t>
            </a:r>
          </a:p>
        </p:txBody>
      </p:sp>
      <p:sp>
        <p:nvSpPr>
          <p:cNvPr id="3" name="Content Placeholder 2">
            <a:extLst>
              <a:ext uri="{FF2B5EF4-FFF2-40B4-BE49-F238E27FC236}">
                <a16:creationId xmlns:a16="http://schemas.microsoft.com/office/drawing/2014/main" id="{1F1C8EBB-207F-C83D-58AA-F214117E1E21}"/>
              </a:ext>
            </a:extLst>
          </p:cNvPr>
          <p:cNvSpPr>
            <a:spLocks noGrp="1"/>
          </p:cNvSpPr>
          <p:nvPr>
            <p:ph idx="1"/>
          </p:nvPr>
        </p:nvSpPr>
        <p:spPr>
          <a:xfrm>
            <a:off x="1045029" y="2524721"/>
            <a:ext cx="4991629" cy="3677123"/>
          </a:xfrm>
        </p:spPr>
        <p:txBody>
          <a:bodyPr anchor="ctr">
            <a:normAutofit/>
          </a:bodyPr>
          <a:lstStyle/>
          <a:p>
            <a:r>
              <a:rPr lang="en-IN" sz="1800" dirty="0" err="1"/>
              <a:t>Days_last_due</a:t>
            </a:r>
            <a:r>
              <a:rPr lang="en-IN" sz="1800" dirty="0"/>
              <a:t>: this column </a:t>
            </a:r>
            <a:r>
              <a:rPr lang="en-US" sz="1800" dirty="0"/>
              <a:t>measures the difference in days between the application date of the current loan and the last due date of the previous loan. Many of the days were 365423 which is like 100 years, which is impossible so taking it as due not paid we find that in comparison to other types of loans ,consumer loans were more accepted and paid in time. </a:t>
            </a:r>
            <a:endParaRPr lang="en-IN" sz="1800" dirty="0"/>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F0808A39-1362-1D23-C8CB-D672CDCAF42D}"/>
              </a:ext>
            </a:extLst>
          </p:cNvPr>
          <p:cNvPicPr>
            <a:picLocks noChangeAspect="1"/>
          </p:cNvPicPr>
          <p:nvPr/>
        </p:nvPicPr>
        <p:blipFill>
          <a:blip r:embed="rId2"/>
          <a:stretch>
            <a:fillRect/>
          </a:stretch>
        </p:blipFill>
        <p:spPr>
          <a:xfrm>
            <a:off x="7053189" y="901032"/>
            <a:ext cx="3977860" cy="5116220"/>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356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CCF7-C814-A9D2-7D33-501B09351430}"/>
              </a:ext>
            </a:extLst>
          </p:cNvPr>
          <p:cNvSpPr>
            <a:spLocks noGrp="1"/>
          </p:cNvSpPr>
          <p:nvPr>
            <p:ph type="title"/>
          </p:nvPr>
        </p:nvSpPr>
        <p:spPr>
          <a:xfrm>
            <a:off x="838200" y="140838"/>
            <a:ext cx="10515600" cy="1325563"/>
          </a:xfrm>
        </p:spPr>
        <p:txBody>
          <a:bodyPr/>
          <a:lstStyle/>
          <a:p>
            <a:pPr algn="ctr"/>
            <a:r>
              <a:rPr lang="en-IN" dirty="0"/>
              <a:t>Suggestions</a:t>
            </a:r>
          </a:p>
        </p:txBody>
      </p:sp>
      <p:sp>
        <p:nvSpPr>
          <p:cNvPr id="3" name="Content Placeholder 2">
            <a:extLst>
              <a:ext uri="{FF2B5EF4-FFF2-40B4-BE49-F238E27FC236}">
                <a16:creationId xmlns:a16="http://schemas.microsoft.com/office/drawing/2014/main" id="{E2ED1304-7ABA-DC03-79B4-9AF68750FEE6}"/>
              </a:ext>
            </a:extLst>
          </p:cNvPr>
          <p:cNvSpPr>
            <a:spLocks noGrp="1"/>
          </p:cNvSpPr>
          <p:nvPr>
            <p:ph idx="1"/>
          </p:nvPr>
        </p:nvSpPr>
        <p:spPr/>
        <p:txBody>
          <a:bodyPr>
            <a:normAutofit fontScale="92500" lnSpcReduction="10000"/>
          </a:bodyPr>
          <a:lstStyle/>
          <a:p>
            <a:pPr algn="just"/>
            <a:r>
              <a:rPr lang="en-IN" dirty="0"/>
              <a:t>Bank should prioritize giving loans to females and look into why males are defaulting more. </a:t>
            </a:r>
          </a:p>
          <a:p>
            <a:pPr algn="just"/>
            <a:r>
              <a:rPr lang="en-IN" dirty="0"/>
              <a:t>Banks should prioritize elder people and with more years of experience since their cases of defaulting is very low. </a:t>
            </a:r>
          </a:p>
          <a:p>
            <a:pPr algn="just"/>
            <a:r>
              <a:rPr lang="en-IN" dirty="0"/>
              <a:t>Education background plays an important role in defaulting cases. Clients with certain academic degrees tend to default less than the ones with lower academic certifications. </a:t>
            </a:r>
          </a:p>
          <a:p>
            <a:pPr algn="just"/>
            <a:r>
              <a:rPr lang="en-IN" dirty="0"/>
              <a:t> Bank should avoid giving extremely high above norms credit since their default rates are high .</a:t>
            </a:r>
          </a:p>
          <a:p>
            <a:pPr algn="just"/>
            <a:r>
              <a:rPr lang="en-IN" dirty="0"/>
              <a:t>Client region rating of 3 have the highest percentage of defaulters. Banks should be strict with clients of this region. </a:t>
            </a:r>
          </a:p>
          <a:p>
            <a:pPr algn="just"/>
            <a:endParaRPr lang="en-IN" dirty="0"/>
          </a:p>
        </p:txBody>
      </p:sp>
    </p:spTree>
    <p:extLst>
      <p:ext uri="{BB962C8B-B14F-4D97-AF65-F5344CB8AC3E}">
        <p14:creationId xmlns:p14="http://schemas.microsoft.com/office/powerpoint/2010/main" val="3646459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0F46D-22CA-B0E8-D646-3A26FAD2AD60}"/>
              </a:ext>
            </a:extLst>
          </p:cNvPr>
          <p:cNvSpPr>
            <a:spLocks noGrp="1"/>
          </p:cNvSpPr>
          <p:nvPr>
            <p:ph type="title"/>
          </p:nvPr>
        </p:nvSpPr>
        <p:spPr>
          <a:xfrm>
            <a:off x="761803" y="350196"/>
            <a:ext cx="4646904" cy="1624520"/>
          </a:xfrm>
        </p:spPr>
        <p:txBody>
          <a:bodyPr anchor="ctr">
            <a:normAutofit/>
          </a:bodyPr>
          <a:lstStyle/>
          <a:p>
            <a:r>
              <a:rPr lang="en-IN" sz="4000"/>
              <a:t>Result</a:t>
            </a:r>
          </a:p>
        </p:txBody>
      </p:sp>
      <p:sp>
        <p:nvSpPr>
          <p:cNvPr id="3" name="Content Placeholder 2">
            <a:extLst>
              <a:ext uri="{FF2B5EF4-FFF2-40B4-BE49-F238E27FC236}">
                <a16:creationId xmlns:a16="http://schemas.microsoft.com/office/drawing/2014/main" id="{A8652E75-7BBC-E7FB-98FD-BBEB60869930}"/>
              </a:ext>
            </a:extLst>
          </p:cNvPr>
          <p:cNvSpPr>
            <a:spLocks noGrp="1"/>
          </p:cNvSpPr>
          <p:nvPr>
            <p:ph idx="1"/>
          </p:nvPr>
        </p:nvSpPr>
        <p:spPr>
          <a:xfrm>
            <a:off x="761802" y="2743200"/>
            <a:ext cx="4646905" cy="3613149"/>
          </a:xfrm>
        </p:spPr>
        <p:txBody>
          <a:bodyPr anchor="ctr">
            <a:normAutofit/>
          </a:bodyPr>
          <a:lstStyle/>
          <a:p>
            <a:r>
              <a:rPr lang="en-IN" sz="1900"/>
              <a:t>This was the first project with huge amount of data in each datasets provided. This project helped me learn how to deal with multiple datasets each with big amount of data in them. Learned how to handle identify and deal with missing values in columns of the datasets. Learned new things in excel which helped me complete the project efficiently. Got an idea of how it is to work on datasets of banks and how to do data analysis on such huge amounts of data. </a:t>
            </a:r>
          </a:p>
        </p:txBody>
      </p:sp>
      <p:pic>
        <p:nvPicPr>
          <p:cNvPr id="5" name="Picture 4" descr="Magnifying glass showing decling performance">
            <a:extLst>
              <a:ext uri="{FF2B5EF4-FFF2-40B4-BE49-F238E27FC236}">
                <a16:creationId xmlns:a16="http://schemas.microsoft.com/office/drawing/2014/main" id="{2CCFA38B-36ED-BDC4-5D33-99CE9F91065A}"/>
              </a:ext>
            </a:extLst>
          </p:cNvPr>
          <p:cNvPicPr>
            <a:picLocks noChangeAspect="1"/>
          </p:cNvPicPr>
          <p:nvPr/>
        </p:nvPicPr>
        <p:blipFill>
          <a:blip r:embed="rId2"/>
          <a:srcRect l="5018" r="35581" b="-2"/>
          <a:stretch/>
        </p:blipFill>
        <p:spPr>
          <a:xfrm>
            <a:off x="6096000" y="1"/>
            <a:ext cx="6102825" cy="6858000"/>
          </a:xfrm>
          <a:prstGeom prst="rect">
            <a:avLst/>
          </a:prstGeom>
        </p:spPr>
      </p:pic>
    </p:spTree>
    <p:extLst>
      <p:ext uri="{BB962C8B-B14F-4D97-AF65-F5344CB8AC3E}">
        <p14:creationId xmlns:p14="http://schemas.microsoft.com/office/powerpoint/2010/main" val="1128340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A35A-17F1-F07F-ADE4-AB3BA2D6FCCB}"/>
              </a:ext>
            </a:extLst>
          </p:cNvPr>
          <p:cNvSpPr>
            <a:spLocks noGrp="1"/>
          </p:cNvSpPr>
          <p:nvPr>
            <p:ph type="title"/>
          </p:nvPr>
        </p:nvSpPr>
        <p:spPr/>
        <p:txBody>
          <a:bodyPr/>
          <a:lstStyle/>
          <a:p>
            <a:pPr algn="ctr"/>
            <a:r>
              <a:rPr lang="en-IN" dirty="0"/>
              <a:t>Approach</a:t>
            </a:r>
          </a:p>
        </p:txBody>
      </p:sp>
      <p:sp>
        <p:nvSpPr>
          <p:cNvPr id="3" name="Content Placeholder 2">
            <a:extLst>
              <a:ext uri="{FF2B5EF4-FFF2-40B4-BE49-F238E27FC236}">
                <a16:creationId xmlns:a16="http://schemas.microsoft.com/office/drawing/2014/main" id="{242C2F2A-DEEF-C585-5131-7CA8A09416B8}"/>
              </a:ext>
            </a:extLst>
          </p:cNvPr>
          <p:cNvSpPr>
            <a:spLocks noGrp="1"/>
          </p:cNvSpPr>
          <p:nvPr>
            <p:ph idx="1"/>
          </p:nvPr>
        </p:nvSpPr>
        <p:spPr/>
        <p:txBody>
          <a:bodyPr>
            <a:normAutofit fontScale="92500" lnSpcReduction="20000"/>
          </a:bodyPr>
          <a:lstStyle/>
          <a:p>
            <a:pPr algn="just"/>
            <a:r>
              <a:rPr lang="en-IN" dirty="0"/>
              <a:t>Importing and understanding the data sets provided. </a:t>
            </a:r>
          </a:p>
          <a:p>
            <a:pPr algn="just"/>
            <a:endParaRPr lang="en-IN" dirty="0"/>
          </a:p>
          <a:p>
            <a:pPr algn="just"/>
            <a:r>
              <a:rPr lang="en-IN" dirty="0"/>
              <a:t>Cleaning data and identifying missing values and dealing with them appropriately. </a:t>
            </a:r>
          </a:p>
          <a:p>
            <a:pPr algn="just"/>
            <a:endParaRPr lang="en-IN" dirty="0"/>
          </a:p>
          <a:p>
            <a:pPr algn="just"/>
            <a:r>
              <a:rPr lang="en-IN" dirty="0"/>
              <a:t>Performing analysis and showing insights.</a:t>
            </a:r>
          </a:p>
          <a:p>
            <a:pPr algn="just"/>
            <a:endParaRPr lang="en-IN" dirty="0"/>
          </a:p>
          <a:p>
            <a:pPr algn="just"/>
            <a:r>
              <a:rPr lang="en-IN" dirty="0"/>
              <a:t>Visualizing the analysis and insights through graphs and charts.</a:t>
            </a:r>
          </a:p>
          <a:p>
            <a:pPr algn="just"/>
            <a:endParaRPr lang="en-IN" dirty="0"/>
          </a:p>
          <a:p>
            <a:pPr algn="just"/>
            <a:r>
              <a:rPr lang="en-IN" dirty="0"/>
              <a:t>Concluding the project with actionable insights which can benefit the bank. </a:t>
            </a:r>
          </a:p>
        </p:txBody>
      </p:sp>
    </p:spTree>
    <p:extLst>
      <p:ext uri="{BB962C8B-B14F-4D97-AF65-F5344CB8AC3E}">
        <p14:creationId xmlns:p14="http://schemas.microsoft.com/office/powerpoint/2010/main" val="2323840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C5C9-5E0C-0B6F-6B4F-DF87DCFEFD27}"/>
              </a:ext>
            </a:extLst>
          </p:cNvPr>
          <p:cNvSpPr>
            <a:spLocks noGrp="1"/>
          </p:cNvSpPr>
          <p:nvPr>
            <p:ph type="title"/>
          </p:nvPr>
        </p:nvSpPr>
        <p:spPr>
          <a:xfrm>
            <a:off x="838200" y="0"/>
            <a:ext cx="10515600" cy="1325563"/>
          </a:xfrm>
        </p:spPr>
        <p:txBody>
          <a:bodyPr/>
          <a:lstStyle/>
          <a:p>
            <a:pPr algn="just"/>
            <a:r>
              <a:rPr lang="en-IN" dirty="0"/>
              <a:t>Tech Stack</a:t>
            </a:r>
          </a:p>
        </p:txBody>
      </p:sp>
      <p:sp>
        <p:nvSpPr>
          <p:cNvPr id="3" name="Content Placeholder 2">
            <a:extLst>
              <a:ext uri="{FF2B5EF4-FFF2-40B4-BE49-F238E27FC236}">
                <a16:creationId xmlns:a16="http://schemas.microsoft.com/office/drawing/2014/main" id="{3102D12D-4DD2-7CD8-1F7D-81AFB8F629FF}"/>
              </a:ext>
            </a:extLst>
          </p:cNvPr>
          <p:cNvSpPr>
            <a:spLocks noGrp="1"/>
          </p:cNvSpPr>
          <p:nvPr>
            <p:ph idx="1"/>
          </p:nvPr>
        </p:nvSpPr>
        <p:spPr>
          <a:xfrm>
            <a:off x="838200" y="1190446"/>
            <a:ext cx="10515600" cy="4830792"/>
          </a:xfrm>
        </p:spPr>
        <p:txBody>
          <a:bodyPr>
            <a:normAutofit fontScale="70000" lnSpcReduction="20000"/>
          </a:bodyPr>
          <a:lstStyle/>
          <a:p>
            <a:pPr algn="just"/>
            <a:r>
              <a:rPr lang="en-IN" dirty="0"/>
              <a:t>Microsoft Excel 365</a:t>
            </a:r>
          </a:p>
          <a:p>
            <a:pPr marL="0" indent="0" algn="just">
              <a:buNone/>
            </a:pPr>
            <a:r>
              <a:rPr lang="en-US" b="1" dirty="0"/>
              <a:t>Excel</a:t>
            </a:r>
            <a:r>
              <a:rPr lang="en-US" dirty="0"/>
              <a:t> is a powerful spreadsheet software developed by Microsoft, widely used for data organization, analysis, and visualization. It allows users to create, edit, and manage spreadsheets that consist of cells arranged in rows and columns. Each cell can contain data, formulas, or functions that perform calculations and manipulate data.</a:t>
            </a:r>
          </a:p>
          <a:p>
            <a:pPr marL="0" indent="0" algn="just">
              <a:buNone/>
            </a:pPr>
            <a:r>
              <a:rPr lang="en-US" dirty="0"/>
              <a:t>EXCEL LINK:</a:t>
            </a:r>
          </a:p>
          <a:p>
            <a:pPr marL="0" indent="0" algn="just">
              <a:buNone/>
            </a:pPr>
            <a:r>
              <a:rPr lang="en-US" dirty="0">
                <a:hlinkClick r:id="rId2"/>
              </a:rPr>
              <a:t>https://docs.google.com/spreadsheets/d/1IqUmO_SSRWh9ArhwyauNeEv-KTNSqovD/edit?usp=drive_link&amp;ouid=117119704857987901939&amp;rtpof=true&amp;sd=true</a:t>
            </a:r>
            <a:endParaRPr lang="en-US" dirty="0"/>
          </a:p>
          <a:p>
            <a:pPr marL="0" indent="0" algn="just">
              <a:buNone/>
            </a:pPr>
            <a:r>
              <a:rPr lang="en-US" dirty="0"/>
              <a:t>VIDEO LINK:  </a:t>
            </a:r>
          </a:p>
          <a:p>
            <a:pPr marL="0" indent="0" algn="just">
              <a:buNone/>
            </a:pPr>
            <a:r>
              <a:rPr lang="en-US" dirty="0">
                <a:hlinkClick r:id="rId3"/>
              </a:rPr>
              <a:t>https://youtu.be/vrdwvAPPH-Y</a:t>
            </a:r>
            <a:endParaRPr lang="en-US" dirty="0"/>
          </a:p>
          <a:p>
            <a:pPr marL="0" indent="0" algn="just">
              <a:buNone/>
            </a:pPr>
            <a:endParaRPr lang="en-IN" dirty="0"/>
          </a:p>
          <a:p>
            <a:pPr algn="just"/>
            <a:r>
              <a:rPr lang="en-US" dirty="0"/>
              <a:t>PowerPoint </a:t>
            </a:r>
          </a:p>
          <a:p>
            <a:pPr marL="0" indent="0" algn="just">
              <a:buNone/>
            </a:pPr>
            <a:r>
              <a:rPr lang="en-US" b="1" dirty="0"/>
              <a:t>PowerPoint</a:t>
            </a:r>
            <a:r>
              <a:rPr lang="en-US" dirty="0"/>
              <a:t> is a presentation software developed by Microsoft that allows users to create, design, and deliver visual presentations. It is part of the Microsoft Office suite and is widely used in business, education, and other fields to convey information in a structured and visually appealing way.</a:t>
            </a:r>
          </a:p>
        </p:txBody>
      </p:sp>
    </p:spTree>
    <p:extLst>
      <p:ext uri="{BB962C8B-B14F-4D97-AF65-F5344CB8AC3E}">
        <p14:creationId xmlns:p14="http://schemas.microsoft.com/office/powerpoint/2010/main" val="3507738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91B9-B87C-DFCA-84D3-94DF5F0A8553}"/>
              </a:ext>
            </a:extLst>
          </p:cNvPr>
          <p:cNvSpPr>
            <a:spLocks noGrp="1"/>
          </p:cNvSpPr>
          <p:nvPr>
            <p:ph type="title"/>
          </p:nvPr>
        </p:nvSpPr>
        <p:spPr/>
        <p:txBody>
          <a:bodyPr/>
          <a:lstStyle/>
          <a:p>
            <a:pPr algn="ctr"/>
            <a:r>
              <a:rPr lang="en-IN" dirty="0"/>
              <a:t>Understanding data</a:t>
            </a:r>
            <a:br>
              <a:rPr lang="en-IN" dirty="0"/>
            </a:br>
            <a:endParaRPr lang="en-IN" dirty="0"/>
          </a:p>
        </p:txBody>
      </p:sp>
      <p:sp>
        <p:nvSpPr>
          <p:cNvPr id="3" name="Content Placeholder 2">
            <a:extLst>
              <a:ext uri="{FF2B5EF4-FFF2-40B4-BE49-F238E27FC236}">
                <a16:creationId xmlns:a16="http://schemas.microsoft.com/office/drawing/2014/main" id="{F613567B-E96B-0A44-08AD-17401E890239}"/>
              </a:ext>
            </a:extLst>
          </p:cNvPr>
          <p:cNvSpPr>
            <a:spLocks noGrp="1"/>
          </p:cNvSpPr>
          <p:nvPr>
            <p:ph idx="1"/>
          </p:nvPr>
        </p:nvSpPr>
        <p:spPr/>
        <p:txBody>
          <a:bodyPr/>
          <a:lstStyle/>
          <a:p>
            <a:pPr marL="0" indent="0">
              <a:buNone/>
            </a:pPr>
            <a:r>
              <a:rPr lang="en-IN"/>
              <a:t>Application_data:</a:t>
            </a:r>
            <a:endParaRPr lang="en-IN" sz="2000" dirty="0"/>
          </a:p>
        </p:txBody>
      </p:sp>
      <p:sp>
        <p:nvSpPr>
          <p:cNvPr id="4" name="Content Placeholder 2">
            <a:extLst>
              <a:ext uri="{FF2B5EF4-FFF2-40B4-BE49-F238E27FC236}">
                <a16:creationId xmlns:a16="http://schemas.microsoft.com/office/drawing/2014/main" id="{5F717540-D109-0EFC-444D-6068ADE8747A}"/>
              </a:ext>
            </a:extLst>
          </p:cNvPr>
          <p:cNvSpPr txBox="1">
            <a:spLocks/>
          </p:cNvSpPr>
          <p:nvPr/>
        </p:nvSpPr>
        <p:spPr>
          <a:xfrm>
            <a:off x="72054" y="376322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t>   Previous_application:  </a:t>
            </a:r>
            <a:endParaRPr lang="en-IN" sz="2000" dirty="0"/>
          </a:p>
        </p:txBody>
      </p:sp>
      <p:sp>
        <p:nvSpPr>
          <p:cNvPr id="5" name="Content Placeholder 2">
            <a:extLst>
              <a:ext uri="{FF2B5EF4-FFF2-40B4-BE49-F238E27FC236}">
                <a16:creationId xmlns:a16="http://schemas.microsoft.com/office/drawing/2014/main" id="{ED60A979-2C75-AB54-8236-91D7DCEF4CF3}"/>
              </a:ext>
            </a:extLst>
          </p:cNvPr>
          <p:cNvSpPr txBox="1">
            <a:spLocks/>
          </p:cNvSpPr>
          <p:nvPr/>
        </p:nvSpPr>
        <p:spPr>
          <a:xfrm>
            <a:off x="3991947" y="2525315"/>
            <a:ext cx="10515600" cy="6627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2000" dirty="0"/>
          </a:p>
        </p:txBody>
      </p:sp>
      <p:graphicFrame>
        <p:nvGraphicFramePr>
          <p:cNvPr id="6" name="Table 5">
            <a:extLst>
              <a:ext uri="{FF2B5EF4-FFF2-40B4-BE49-F238E27FC236}">
                <a16:creationId xmlns:a16="http://schemas.microsoft.com/office/drawing/2014/main" id="{4815E45D-AC28-C438-8EC5-B064D664DB3C}"/>
              </a:ext>
            </a:extLst>
          </p:cNvPr>
          <p:cNvGraphicFramePr>
            <a:graphicFrameLocks noGrp="1"/>
          </p:cNvGraphicFramePr>
          <p:nvPr>
            <p:extLst>
              <p:ext uri="{D42A27DB-BD31-4B8C-83A1-F6EECF244321}">
                <p14:modId xmlns:p14="http://schemas.microsoft.com/office/powerpoint/2010/main" val="1946826330"/>
              </p:ext>
            </p:extLst>
          </p:nvPr>
        </p:nvGraphicFramePr>
        <p:xfrm>
          <a:off x="3863726" y="1829297"/>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61529183"/>
                    </a:ext>
                  </a:extLst>
                </a:gridCol>
                <a:gridCol w="2709333">
                  <a:extLst>
                    <a:ext uri="{9D8B030D-6E8A-4147-A177-3AD203B41FA5}">
                      <a16:colId xmlns:a16="http://schemas.microsoft.com/office/drawing/2014/main" val="1082332045"/>
                    </a:ext>
                  </a:extLst>
                </a:gridCol>
                <a:gridCol w="2709333">
                  <a:extLst>
                    <a:ext uri="{9D8B030D-6E8A-4147-A177-3AD203B41FA5}">
                      <a16:colId xmlns:a16="http://schemas.microsoft.com/office/drawing/2014/main" val="4201376754"/>
                    </a:ext>
                  </a:extLst>
                </a:gridCol>
              </a:tblGrid>
              <a:tr h="370840">
                <a:tc>
                  <a:txBody>
                    <a:bodyPr/>
                    <a:lstStyle/>
                    <a:p>
                      <a:pPr algn="ctr"/>
                      <a:r>
                        <a:rPr lang="en-IN" dirty="0"/>
                        <a:t>COLUMNS </a:t>
                      </a:r>
                    </a:p>
                  </a:txBody>
                  <a:tcPr/>
                </a:tc>
                <a:tc>
                  <a:txBody>
                    <a:bodyPr/>
                    <a:lstStyle/>
                    <a:p>
                      <a:pPr algn="ctr"/>
                      <a:r>
                        <a:rPr lang="en-IN" dirty="0"/>
                        <a:t>COLUMNS WITH NULL</a:t>
                      </a:r>
                    </a:p>
                  </a:txBody>
                  <a:tcPr/>
                </a:tc>
                <a:tc>
                  <a:txBody>
                    <a:bodyPr/>
                    <a:lstStyle/>
                    <a:p>
                      <a:pPr algn="ctr"/>
                      <a:r>
                        <a:rPr lang="en-IN" dirty="0"/>
                        <a:t>ROWS</a:t>
                      </a:r>
                    </a:p>
                  </a:txBody>
                  <a:tcPr/>
                </a:tc>
                <a:extLst>
                  <a:ext uri="{0D108BD9-81ED-4DB2-BD59-A6C34878D82A}">
                    <a16:rowId xmlns:a16="http://schemas.microsoft.com/office/drawing/2014/main" val="863013875"/>
                  </a:ext>
                </a:extLst>
              </a:tr>
              <a:tr h="370840">
                <a:tc>
                  <a:txBody>
                    <a:bodyPr/>
                    <a:lstStyle/>
                    <a:p>
                      <a:pPr algn="ctr"/>
                      <a:r>
                        <a:rPr lang="en-IN" dirty="0"/>
                        <a:t>122</a:t>
                      </a:r>
                    </a:p>
                  </a:txBody>
                  <a:tcPr/>
                </a:tc>
                <a:tc>
                  <a:txBody>
                    <a:bodyPr/>
                    <a:lstStyle/>
                    <a:p>
                      <a:pPr algn="ctr"/>
                      <a:r>
                        <a:rPr lang="en-IN" dirty="0"/>
                        <a:t>64</a:t>
                      </a:r>
                    </a:p>
                  </a:txBody>
                  <a:tcPr/>
                </a:tc>
                <a:tc>
                  <a:txBody>
                    <a:bodyPr/>
                    <a:lstStyle/>
                    <a:p>
                      <a:pPr algn="ctr"/>
                      <a:r>
                        <a:rPr lang="en-IN" dirty="0"/>
                        <a:t>50000</a:t>
                      </a:r>
                    </a:p>
                  </a:txBody>
                  <a:tcPr/>
                </a:tc>
                <a:extLst>
                  <a:ext uri="{0D108BD9-81ED-4DB2-BD59-A6C34878D82A}">
                    <a16:rowId xmlns:a16="http://schemas.microsoft.com/office/drawing/2014/main" val="1747175423"/>
                  </a:ext>
                </a:extLst>
              </a:tr>
            </a:tbl>
          </a:graphicData>
        </a:graphic>
      </p:graphicFrame>
      <p:graphicFrame>
        <p:nvGraphicFramePr>
          <p:cNvPr id="8" name="Table 7">
            <a:extLst>
              <a:ext uri="{FF2B5EF4-FFF2-40B4-BE49-F238E27FC236}">
                <a16:creationId xmlns:a16="http://schemas.microsoft.com/office/drawing/2014/main" id="{A533EDE4-8621-0C35-AD3F-36499737B0ED}"/>
              </a:ext>
            </a:extLst>
          </p:cNvPr>
          <p:cNvGraphicFramePr>
            <a:graphicFrameLocks noGrp="1"/>
          </p:cNvGraphicFramePr>
          <p:nvPr>
            <p:extLst>
              <p:ext uri="{D42A27DB-BD31-4B8C-83A1-F6EECF244321}">
                <p14:modId xmlns:p14="http://schemas.microsoft.com/office/powerpoint/2010/main" val="353872893"/>
              </p:ext>
            </p:extLst>
          </p:nvPr>
        </p:nvGraphicFramePr>
        <p:xfrm>
          <a:off x="3863725" y="3766899"/>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61529183"/>
                    </a:ext>
                  </a:extLst>
                </a:gridCol>
                <a:gridCol w="2709333">
                  <a:extLst>
                    <a:ext uri="{9D8B030D-6E8A-4147-A177-3AD203B41FA5}">
                      <a16:colId xmlns:a16="http://schemas.microsoft.com/office/drawing/2014/main" val="1082332045"/>
                    </a:ext>
                  </a:extLst>
                </a:gridCol>
                <a:gridCol w="2709333">
                  <a:extLst>
                    <a:ext uri="{9D8B030D-6E8A-4147-A177-3AD203B41FA5}">
                      <a16:colId xmlns:a16="http://schemas.microsoft.com/office/drawing/2014/main" val="4201376754"/>
                    </a:ext>
                  </a:extLst>
                </a:gridCol>
              </a:tblGrid>
              <a:tr h="370840">
                <a:tc>
                  <a:txBody>
                    <a:bodyPr/>
                    <a:lstStyle/>
                    <a:p>
                      <a:pPr algn="ctr"/>
                      <a:r>
                        <a:rPr lang="en-IN" dirty="0"/>
                        <a:t>COLUMNS </a:t>
                      </a:r>
                    </a:p>
                  </a:txBody>
                  <a:tcPr/>
                </a:tc>
                <a:tc>
                  <a:txBody>
                    <a:bodyPr/>
                    <a:lstStyle/>
                    <a:p>
                      <a:pPr algn="ctr"/>
                      <a:r>
                        <a:rPr lang="en-IN" dirty="0"/>
                        <a:t>COLUMNS WITH NULL</a:t>
                      </a:r>
                    </a:p>
                  </a:txBody>
                  <a:tcPr/>
                </a:tc>
                <a:tc>
                  <a:txBody>
                    <a:bodyPr/>
                    <a:lstStyle/>
                    <a:p>
                      <a:pPr algn="ctr"/>
                      <a:r>
                        <a:rPr lang="en-IN" dirty="0"/>
                        <a:t>ROWS</a:t>
                      </a:r>
                    </a:p>
                  </a:txBody>
                  <a:tcPr/>
                </a:tc>
                <a:extLst>
                  <a:ext uri="{0D108BD9-81ED-4DB2-BD59-A6C34878D82A}">
                    <a16:rowId xmlns:a16="http://schemas.microsoft.com/office/drawing/2014/main" val="863013875"/>
                  </a:ext>
                </a:extLst>
              </a:tr>
              <a:tr h="370840">
                <a:tc>
                  <a:txBody>
                    <a:bodyPr/>
                    <a:lstStyle/>
                    <a:p>
                      <a:pPr algn="ctr"/>
                      <a:r>
                        <a:rPr lang="en-IN" dirty="0"/>
                        <a:t>37</a:t>
                      </a:r>
                    </a:p>
                  </a:txBody>
                  <a:tcPr/>
                </a:tc>
                <a:tc>
                  <a:txBody>
                    <a:bodyPr/>
                    <a:lstStyle/>
                    <a:p>
                      <a:pPr algn="ctr"/>
                      <a:r>
                        <a:rPr lang="en-IN" dirty="0"/>
                        <a:t>15</a:t>
                      </a:r>
                    </a:p>
                  </a:txBody>
                  <a:tcPr/>
                </a:tc>
                <a:tc>
                  <a:txBody>
                    <a:bodyPr/>
                    <a:lstStyle/>
                    <a:p>
                      <a:pPr algn="ctr"/>
                      <a:r>
                        <a:rPr lang="en-IN" dirty="0"/>
                        <a:t>50000</a:t>
                      </a:r>
                    </a:p>
                  </a:txBody>
                  <a:tcPr/>
                </a:tc>
                <a:extLst>
                  <a:ext uri="{0D108BD9-81ED-4DB2-BD59-A6C34878D82A}">
                    <a16:rowId xmlns:a16="http://schemas.microsoft.com/office/drawing/2014/main" val="1747175423"/>
                  </a:ext>
                </a:extLst>
              </a:tr>
            </a:tbl>
          </a:graphicData>
        </a:graphic>
      </p:graphicFrame>
    </p:spTree>
    <p:extLst>
      <p:ext uri="{BB962C8B-B14F-4D97-AF65-F5344CB8AC3E}">
        <p14:creationId xmlns:p14="http://schemas.microsoft.com/office/powerpoint/2010/main" val="1197654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36FD-3DA9-4752-8D9D-0DD1EFF2FC6A}"/>
              </a:ext>
            </a:extLst>
          </p:cNvPr>
          <p:cNvSpPr>
            <a:spLocks noGrp="1"/>
          </p:cNvSpPr>
          <p:nvPr>
            <p:ph type="title"/>
          </p:nvPr>
        </p:nvSpPr>
        <p:spPr>
          <a:xfrm>
            <a:off x="751936" y="18256"/>
            <a:ext cx="10515600" cy="784002"/>
          </a:xfrm>
        </p:spPr>
        <p:txBody>
          <a:bodyPr>
            <a:normAutofit/>
          </a:bodyPr>
          <a:lstStyle/>
          <a:p>
            <a:pPr algn="ctr"/>
            <a:r>
              <a:rPr lang="en-US" sz="3200" b="0" i="0" dirty="0">
                <a:solidFill>
                  <a:srgbClr val="8492A6"/>
                </a:solidFill>
                <a:effectLst/>
                <a:highlight>
                  <a:srgbClr val="FFFFFF"/>
                </a:highlight>
                <a:latin typeface="Manrope"/>
              </a:rPr>
              <a:t> INSIGHTS</a:t>
            </a:r>
            <a:endParaRPr lang="en-IN" sz="3200" dirty="0"/>
          </a:p>
        </p:txBody>
      </p:sp>
      <p:sp>
        <p:nvSpPr>
          <p:cNvPr id="3" name="Content Placeholder 2">
            <a:extLst>
              <a:ext uri="{FF2B5EF4-FFF2-40B4-BE49-F238E27FC236}">
                <a16:creationId xmlns:a16="http://schemas.microsoft.com/office/drawing/2014/main" id="{3C066385-3A02-2403-2037-3EB432487029}"/>
              </a:ext>
            </a:extLst>
          </p:cNvPr>
          <p:cNvSpPr>
            <a:spLocks noGrp="1"/>
          </p:cNvSpPr>
          <p:nvPr>
            <p:ph idx="1"/>
          </p:nvPr>
        </p:nvSpPr>
        <p:spPr>
          <a:xfrm>
            <a:off x="225725" y="816336"/>
            <a:ext cx="11829426" cy="781882"/>
          </a:xfrm>
        </p:spPr>
        <p:txBody>
          <a:bodyPr>
            <a:normAutofit/>
          </a:bodyPr>
          <a:lstStyle/>
          <a:p>
            <a:pPr algn="just"/>
            <a:r>
              <a:rPr lang="en-IN" sz="1600" b="1" dirty="0"/>
              <a:t>A</a:t>
            </a:r>
            <a:r>
              <a:rPr lang="en-IN" sz="1600" dirty="0"/>
              <a:t>. </a:t>
            </a:r>
            <a:r>
              <a:rPr lang="en-US" sz="1600" b="1" dirty="0"/>
              <a:t>Identify Missing Data and Deal with it Appropriately</a:t>
            </a:r>
            <a:r>
              <a:rPr lang="en-US" sz="1600" dirty="0"/>
              <a:t>:  Identify the missing data in the dataset and decide on an appropriate method to deal with it using Excel built-in functions and features.</a:t>
            </a:r>
            <a:endParaRPr lang="en-IN" sz="1600" dirty="0"/>
          </a:p>
        </p:txBody>
      </p:sp>
      <p:pic>
        <p:nvPicPr>
          <p:cNvPr id="5" name="Picture 4" descr="A graph of different colored lines&#10;&#10;Description automatically generated">
            <a:extLst>
              <a:ext uri="{FF2B5EF4-FFF2-40B4-BE49-F238E27FC236}">
                <a16:creationId xmlns:a16="http://schemas.microsoft.com/office/drawing/2014/main" id="{3A09C804-4D92-0A31-54E9-670EF998B2EB}"/>
              </a:ext>
            </a:extLst>
          </p:cNvPr>
          <p:cNvPicPr>
            <a:picLocks noChangeAspect="1"/>
          </p:cNvPicPr>
          <p:nvPr/>
        </p:nvPicPr>
        <p:blipFill>
          <a:blip r:embed="rId2"/>
          <a:stretch>
            <a:fillRect/>
          </a:stretch>
        </p:blipFill>
        <p:spPr>
          <a:xfrm>
            <a:off x="225724" y="1598218"/>
            <a:ext cx="5755197" cy="4746598"/>
          </a:xfrm>
          <a:prstGeom prst="rect">
            <a:avLst/>
          </a:prstGeom>
        </p:spPr>
      </p:pic>
      <p:sp>
        <p:nvSpPr>
          <p:cNvPr id="6" name="Content Placeholder 2">
            <a:extLst>
              <a:ext uri="{FF2B5EF4-FFF2-40B4-BE49-F238E27FC236}">
                <a16:creationId xmlns:a16="http://schemas.microsoft.com/office/drawing/2014/main" id="{C665A2D1-4CB5-0320-EAD0-D4C59D8E7CE9}"/>
              </a:ext>
            </a:extLst>
          </p:cNvPr>
          <p:cNvSpPr txBox="1">
            <a:spLocks/>
          </p:cNvSpPr>
          <p:nvPr/>
        </p:nvSpPr>
        <p:spPr>
          <a:xfrm>
            <a:off x="6096000" y="1598218"/>
            <a:ext cx="5959151" cy="4653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1600" b="1" dirty="0" err="1"/>
              <a:t>application_data</a:t>
            </a:r>
            <a:r>
              <a:rPr lang="en-IN" sz="1600" b="1" dirty="0"/>
              <a:t>: </a:t>
            </a:r>
            <a:r>
              <a:rPr lang="en-IN" sz="1600" dirty="0"/>
              <a:t>This dataset had the following columns with null values with their percentage shown in the graph.  </a:t>
            </a:r>
          </a:p>
          <a:p>
            <a:pPr marL="0" indent="0" algn="just">
              <a:buNone/>
            </a:pPr>
            <a:r>
              <a:rPr lang="en-IN" sz="1600" dirty="0"/>
              <a:t>this was done using `=COUNTBLANK` function and converting the count value of each columns to percentage using simple mathematics.</a:t>
            </a:r>
          </a:p>
          <a:p>
            <a:pPr marL="0" indent="0" algn="just">
              <a:buNone/>
            </a:pPr>
            <a:r>
              <a:rPr lang="en-IN" sz="1600" dirty="0"/>
              <a:t>Columns with NULL values percentage more than 40% was removed from the dataset since the quantity of these missing data was a lot  to go ahead with the analysis. </a:t>
            </a:r>
          </a:p>
          <a:p>
            <a:pPr marL="0" indent="0" algn="just">
              <a:buNone/>
            </a:pPr>
            <a:r>
              <a:rPr lang="en-IN" sz="1600" dirty="0"/>
              <a:t>While, columns with NULL value percentage less than 40% were filled using median/mode imputation.</a:t>
            </a:r>
          </a:p>
          <a:p>
            <a:pPr marL="0" indent="0" algn="just">
              <a:buNone/>
            </a:pPr>
            <a:r>
              <a:rPr lang="en-IN" sz="1600" b="1" dirty="0"/>
              <a:t>Columns removed</a:t>
            </a:r>
            <a:r>
              <a:rPr lang="en-IN" sz="1600" dirty="0"/>
              <a:t>:  </a:t>
            </a:r>
          </a:p>
          <a:p>
            <a:pPr marL="0" indent="0" algn="just">
              <a:buNone/>
            </a:pPr>
            <a:r>
              <a:rPr lang="en-IN" sz="1600" dirty="0"/>
              <a:t>  </a:t>
            </a:r>
          </a:p>
        </p:txBody>
      </p:sp>
      <p:graphicFrame>
        <p:nvGraphicFramePr>
          <p:cNvPr id="8" name="Table 7">
            <a:extLst>
              <a:ext uri="{FF2B5EF4-FFF2-40B4-BE49-F238E27FC236}">
                <a16:creationId xmlns:a16="http://schemas.microsoft.com/office/drawing/2014/main" id="{8827C8B6-9602-6B3A-45D1-1152B09C390B}"/>
              </a:ext>
            </a:extLst>
          </p:cNvPr>
          <p:cNvGraphicFramePr>
            <a:graphicFrameLocks noGrp="1"/>
          </p:cNvGraphicFramePr>
          <p:nvPr>
            <p:extLst>
              <p:ext uri="{D42A27DB-BD31-4B8C-83A1-F6EECF244321}">
                <p14:modId xmlns:p14="http://schemas.microsoft.com/office/powerpoint/2010/main" val="2079819245"/>
              </p:ext>
            </p:extLst>
          </p:nvPr>
        </p:nvGraphicFramePr>
        <p:xfrm>
          <a:off x="8199436" y="4346481"/>
          <a:ext cx="1539553" cy="2471235"/>
        </p:xfrm>
        <a:graphic>
          <a:graphicData uri="http://schemas.openxmlformats.org/drawingml/2006/table">
            <a:tbl>
              <a:tblPr>
                <a:tableStyleId>{5C22544A-7EE6-4342-B048-85BDC9FD1C3A}</a:tableStyleId>
              </a:tblPr>
              <a:tblGrid>
                <a:gridCol w="1539553">
                  <a:extLst>
                    <a:ext uri="{9D8B030D-6E8A-4147-A177-3AD203B41FA5}">
                      <a16:colId xmlns:a16="http://schemas.microsoft.com/office/drawing/2014/main" val="267002093"/>
                    </a:ext>
                  </a:extLst>
                </a:gridCol>
              </a:tblGrid>
              <a:tr h="66106">
                <a:tc>
                  <a:txBody>
                    <a:bodyPr/>
                    <a:lstStyle/>
                    <a:p>
                      <a:pPr algn="l" fontAlgn="b"/>
                      <a:r>
                        <a:rPr lang="en-IN" sz="600" u="none" strike="noStrike" dirty="0">
                          <a:effectLst/>
                          <a:highlight>
                            <a:srgbClr val="C0E6F5"/>
                          </a:highlight>
                        </a:rPr>
                        <a:t>COMMONAREA_AVG</a:t>
                      </a:r>
                      <a:endParaRPr lang="en-IN" sz="600" b="0" i="0" u="none" strike="noStrike" dirty="0">
                        <a:solidFill>
                          <a:srgbClr val="000000"/>
                        </a:solidFill>
                        <a:effectLst/>
                        <a:highlight>
                          <a:srgbClr val="C0E6F5"/>
                        </a:highlight>
                        <a:latin typeface="Aptos Narrow" panose="020B0004020202020204" pitchFamily="34" charset="0"/>
                      </a:endParaRPr>
                    </a:p>
                  </a:txBody>
                  <a:tcPr marL="9525" marR="9525" marT="9525" marB="0" anchor="b"/>
                </a:tc>
                <a:extLst>
                  <a:ext uri="{0D108BD9-81ED-4DB2-BD59-A6C34878D82A}">
                    <a16:rowId xmlns:a16="http://schemas.microsoft.com/office/drawing/2014/main" val="2948718232"/>
                  </a:ext>
                </a:extLst>
              </a:tr>
              <a:tr h="112870">
                <a:tc>
                  <a:txBody>
                    <a:bodyPr/>
                    <a:lstStyle/>
                    <a:p>
                      <a:pPr algn="l" fontAlgn="b"/>
                      <a:r>
                        <a:rPr lang="en-IN" sz="600" u="none" strike="noStrike" dirty="0">
                          <a:effectLst/>
                        </a:rPr>
                        <a:t>COMMONAREA_MODE</a:t>
                      </a:r>
                      <a:endParaRPr lang="en-IN" sz="6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53083428"/>
                  </a:ext>
                </a:extLst>
              </a:tr>
              <a:tr h="112870">
                <a:tc>
                  <a:txBody>
                    <a:bodyPr/>
                    <a:lstStyle/>
                    <a:p>
                      <a:pPr algn="l" fontAlgn="b"/>
                      <a:r>
                        <a:rPr lang="en-IN" sz="600" u="none" strike="noStrike">
                          <a:effectLst/>
                          <a:highlight>
                            <a:srgbClr val="C0E6F5"/>
                          </a:highlight>
                        </a:rPr>
                        <a:t>COMMONAREA_MEDI</a:t>
                      </a:r>
                      <a:endParaRPr lang="en-IN" sz="600" b="0" i="0" u="none" strike="noStrike">
                        <a:solidFill>
                          <a:srgbClr val="000000"/>
                        </a:solidFill>
                        <a:effectLst/>
                        <a:highlight>
                          <a:srgbClr val="C0E6F5"/>
                        </a:highlight>
                        <a:latin typeface="Aptos Narrow" panose="020B0004020202020204" pitchFamily="34" charset="0"/>
                      </a:endParaRPr>
                    </a:p>
                  </a:txBody>
                  <a:tcPr marL="9525" marR="9525" marT="9525" marB="0" anchor="b"/>
                </a:tc>
                <a:extLst>
                  <a:ext uri="{0D108BD9-81ED-4DB2-BD59-A6C34878D82A}">
                    <a16:rowId xmlns:a16="http://schemas.microsoft.com/office/drawing/2014/main" val="946813599"/>
                  </a:ext>
                </a:extLst>
              </a:tr>
              <a:tr h="112870">
                <a:tc>
                  <a:txBody>
                    <a:bodyPr/>
                    <a:lstStyle/>
                    <a:p>
                      <a:pPr algn="l" fontAlgn="b"/>
                      <a:r>
                        <a:rPr lang="en-IN" sz="600" u="none" strike="noStrike" dirty="0">
                          <a:effectLst/>
                        </a:rPr>
                        <a:t>NONLIVINGAPARTMENTS_AVG</a:t>
                      </a:r>
                      <a:endParaRPr lang="en-IN" sz="6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06830426"/>
                  </a:ext>
                </a:extLst>
              </a:tr>
              <a:tr h="112870">
                <a:tc>
                  <a:txBody>
                    <a:bodyPr/>
                    <a:lstStyle/>
                    <a:p>
                      <a:pPr algn="l" fontAlgn="b"/>
                      <a:r>
                        <a:rPr lang="en-IN" sz="600" u="none" strike="noStrike">
                          <a:effectLst/>
                          <a:highlight>
                            <a:srgbClr val="C0E6F5"/>
                          </a:highlight>
                        </a:rPr>
                        <a:t>NONLIVINGAPARTMENTS_MODE</a:t>
                      </a:r>
                      <a:endParaRPr lang="en-IN" sz="600" b="0" i="0" u="none" strike="noStrike">
                        <a:solidFill>
                          <a:srgbClr val="000000"/>
                        </a:solidFill>
                        <a:effectLst/>
                        <a:highlight>
                          <a:srgbClr val="C0E6F5"/>
                        </a:highlight>
                        <a:latin typeface="Aptos Narrow" panose="020B0004020202020204" pitchFamily="34" charset="0"/>
                      </a:endParaRPr>
                    </a:p>
                  </a:txBody>
                  <a:tcPr marL="9525" marR="9525" marT="9525" marB="0" anchor="b"/>
                </a:tc>
                <a:extLst>
                  <a:ext uri="{0D108BD9-81ED-4DB2-BD59-A6C34878D82A}">
                    <a16:rowId xmlns:a16="http://schemas.microsoft.com/office/drawing/2014/main" val="3311922087"/>
                  </a:ext>
                </a:extLst>
              </a:tr>
              <a:tr h="112870">
                <a:tc>
                  <a:txBody>
                    <a:bodyPr/>
                    <a:lstStyle/>
                    <a:p>
                      <a:pPr algn="l" fontAlgn="b"/>
                      <a:r>
                        <a:rPr lang="en-IN" sz="600" u="none" strike="noStrike">
                          <a:effectLst/>
                        </a:rPr>
                        <a:t>NONLIVINGAPARTMENTS_MEDI</a:t>
                      </a:r>
                      <a:endParaRPr lang="en-IN" sz="6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35223160"/>
                  </a:ext>
                </a:extLst>
              </a:tr>
              <a:tr h="112870">
                <a:tc>
                  <a:txBody>
                    <a:bodyPr/>
                    <a:lstStyle/>
                    <a:p>
                      <a:pPr algn="l" fontAlgn="b"/>
                      <a:r>
                        <a:rPr lang="en-IN" sz="600" u="none" strike="noStrike">
                          <a:effectLst/>
                          <a:highlight>
                            <a:srgbClr val="C0E6F5"/>
                          </a:highlight>
                        </a:rPr>
                        <a:t>LIVINGAPARTMENTS_AVG</a:t>
                      </a:r>
                      <a:endParaRPr lang="en-IN" sz="600" b="0" i="0" u="none" strike="noStrike">
                        <a:solidFill>
                          <a:srgbClr val="000000"/>
                        </a:solidFill>
                        <a:effectLst/>
                        <a:highlight>
                          <a:srgbClr val="C0E6F5"/>
                        </a:highlight>
                        <a:latin typeface="Aptos Narrow" panose="020B0004020202020204" pitchFamily="34" charset="0"/>
                      </a:endParaRPr>
                    </a:p>
                  </a:txBody>
                  <a:tcPr marL="9525" marR="9525" marT="9525" marB="0" anchor="b"/>
                </a:tc>
                <a:extLst>
                  <a:ext uri="{0D108BD9-81ED-4DB2-BD59-A6C34878D82A}">
                    <a16:rowId xmlns:a16="http://schemas.microsoft.com/office/drawing/2014/main" val="1262532218"/>
                  </a:ext>
                </a:extLst>
              </a:tr>
              <a:tr h="112870">
                <a:tc>
                  <a:txBody>
                    <a:bodyPr/>
                    <a:lstStyle/>
                    <a:p>
                      <a:pPr algn="l" fontAlgn="b"/>
                      <a:r>
                        <a:rPr lang="en-IN" sz="600" u="none" strike="noStrike">
                          <a:effectLst/>
                        </a:rPr>
                        <a:t>LIVINGAPARTMENTS_MODE</a:t>
                      </a:r>
                      <a:endParaRPr lang="en-IN" sz="6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09762565"/>
                  </a:ext>
                </a:extLst>
              </a:tr>
              <a:tr h="112870">
                <a:tc>
                  <a:txBody>
                    <a:bodyPr/>
                    <a:lstStyle/>
                    <a:p>
                      <a:pPr algn="l" fontAlgn="b"/>
                      <a:r>
                        <a:rPr lang="en-IN" sz="600" u="none" strike="noStrike">
                          <a:effectLst/>
                          <a:highlight>
                            <a:srgbClr val="C0E6F5"/>
                          </a:highlight>
                        </a:rPr>
                        <a:t>LIVINGAPARTMENTS_MEDI</a:t>
                      </a:r>
                      <a:endParaRPr lang="en-IN" sz="600" b="0" i="0" u="none" strike="noStrike">
                        <a:solidFill>
                          <a:srgbClr val="000000"/>
                        </a:solidFill>
                        <a:effectLst/>
                        <a:highlight>
                          <a:srgbClr val="C0E6F5"/>
                        </a:highlight>
                        <a:latin typeface="Aptos Narrow" panose="020B0004020202020204" pitchFamily="34" charset="0"/>
                      </a:endParaRPr>
                    </a:p>
                  </a:txBody>
                  <a:tcPr marL="9525" marR="9525" marT="9525" marB="0" anchor="b"/>
                </a:tc>
                <a:extLst>
                  <a:ext uri="{0D108BD9-81ED-4DB2-BD59-A6C34878D82A}">
                    <a16:rowId xmlns:a16="http://schemas.microsoft.com/office/drawing/2014/main" val="1017094111"/>
                  </a:ext>
                </a:extLst>
              </a:tr>
              <a:tr h="112870">
                <a:tc>
                  <a:txBody>
                    <a:bodyPr/>
                    <a:lstStyle/>
                    <a:p>
                      <a:pPr algn="l" fontAlgn="b"/>
                      <a:r>
                        <a:rPr lang="en-IN" sz="600" u="none" strike="noStrike">
                          <a:effectLst/>
                        </a:rPr>
                        <a:t>FLOORSMIN_AVG</a:t>
                      </a:r>
                      <a:endParaRPr lang="en-IN" sz="6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517024709"/>
                  </a:ext>
                </a:extLst>
              </a:tr>
              <a:tr h="112870">
                <a:tc>
                  <a:txBody>
                    <a:bodyPr/>
                    <a:lstStyle/>
                    <a:p>
                      <a:pPr algn="l" fontAlgn="b"/>
                      <a:r>
                        <a:rPr lang="en-IN" sz="600" u="none" strike="noStrike">
                          <a:effectLst/>
                          <a:highlight>
                            <a:srgbClr val="C0E6F5"/>
                          </a:highlight>
                        </a:rPr>
                        <a:t>FLOORSMIN_MODE</a:t>
                      </a:r>
                      <a:endParaRPr lang="en-IN" sz="600" b="0" i="0" u="none" strike="noStrike">
                        <a:solidFill>
                          <a:srgbClr val="000000"/>
                        </a:solidFill>
                        <a:effectLst/>
                        <a:highlight>
                          <a:srgbClr val="C0E6F5"/>
                        </a:highlight>
                        <a:latin typeface="Aptos Narrow" panose="020B0004020202020204" pitchFamily="34" charset="0"/>
                      </a:endParaRPr>
                    </a:p>
                  </a:txBody>
                  <a:tcPr marL="9525" marR="9525" marT="9525" marB="0" anchor="b"/>
                </a:tc>
                <a:extLst>
                  <a:ext uri="{0D108BD9-81ED-4DB2-BD59-A6C34878D82A}">
                    <a16:rowId xmlns:a16="http://schemas.microsoft.com/office/drawing/2014/main" val="246685736"/>
                  </a:ext>
                </a:extLst>
              </a:tr>
              <a:tr h="112870">
                <a:tc>
                  <a:txBody>
                    <a:bodyPr/>
                    <a:lstStyle/>
                    <a:p>
                      <a:pPr algn="l" fontAlgn="b"/>
                      <a:r>
                        <a:rPr lang="en-IN" sz="600" u="none" strike="noStrike">
                          <a:effectLst/>
                        </a:rPr>
                        <a:t>FLOORSMIN_MEDI</a:t>
                      </a:r>
                      <a:endParaRPr lang="en-IN" sz="6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851693485"/>
                  </a:ext>
                </a:extLst>
              </a:tr>
              <a:tr h="112870">
                <a:tc>
                  <a:txBody>
                    <a:bodyPr/>
                    <a:lstStyle/>
                    <a:p>
                      <a:pPr algn="l" fontAlgn="b"/>
                      <a:r>
                        <a:rPr lang="en-IN" sz="600" u="none" strike="noStrike">
                          <a:effectLst/>
                          <a:highlight>
                            <a:srgbClr val="C0E6F5"/>
                          </a:highlight>
                        </a:rPr>
                        <a:t>YEARS_BUILD_AVG</a:t>
                      </a:r>
                      <a:endParaRPr lang="en-IN" sz="600" b="0" i="0" u="none" strike="noStrike">
                        <a:solidFill>
                          <a:srgbClr val="000000"/>
                        </a:solidFill>
                        <a:effectLst/>
                        <a:highlight>
                          <a:srgbClr val="C0E6F5"/>
                        </a:highlight>
                        <a:latin typeface="Aptos Narrow" panose="020B0004020202020204" pitchFamily="34" charset="0"/>
                      </a:endParaRPr>
                    </a:p>
                  </a:txBody>
                  <a:tcPr marL="9525" marR="9525" marT="9525" marB="0" anchor="b"/>
                </a:tc>
                <a:extLst>
                  <a:ext uri="{0D108BD9-81ED-4DB2-BD59-A6C34878D82A}">
                    <a16:rowId xmlns:a16="http://schemas.microsoft.com/office/drawing/2014/main" val="2950158144"/>
                  </a:ext>
                </a:extLst>
              </a:tr>
              <a:tr h="112870">
                <a:tc>
                  <a:txBody>
                    <a:bodyPr/>
                    <a:lstStyle/>
                    <a:p>
                      <a:pPr algn="l" fontAlgn="b"/>
                      <a:r>
                        <a:rPr lang="en-IN" sz="600" u="none" strike="noStrike">
                          <a:effectLst/>
                        </a:rPr>
                        <a:t>YEARS_BUILD_MODE</a:t>
                      </a:r>
                      <a:endParaRPr lang="en-IN" sz="6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479377932"/>
                  </a:ext>
                </a:extLst>
              </a:tr>
              <a:tr h="112870">
                <a:tc>
                  <a:txBody>
                    <a:bodyPr/>
                    <a:lstStyle/>
                    <a:p>
                      <a:pPr algn="l" fontAlgn="b"/>
                      <a:r>
                        <a:rPr lang="en-IN" sz="600" u="none" strike="noStrike">
                          <a:effectLst/>
                          <a:highlight>
                            <a:srgbClr val="C0E6F5"/>
                          </a:highlight>
                        </a:rPr>
                        <a:t>YEARS_BUILD_MEDI</a:t>
                      </a:r>
                      <a:endParaRPr lang="en-IN" sz="600" b="0" i="0" u="none" strike="noStrike">
                        <a:solidFill>
                          <a:srgbClr val="000000"/>
                        </a:solidFill>
                        <a:effectLst/>
                        <a:highlight>
                          <a:srgbClr val="C0E6F5"/>
                        </a:highlight>
                        <a:latin typeface="Aptos Narrow" panose="020B0004020202020204" pitchFamily="34" charset="0"/>
                      </a:endParaRPr>
                    </a:p>
                  </a:txBody>
                  <a:tcPr marL="9525" marR="9525" marT="9525" marB="0" anchor="b"/>
                </a:tc>
                <a:extLst>
                  <a:ext uri="{0D108BD9-81ED-4DB2-BD59-A6C34878D82A}">
                    <a16:rowId xmlns:a16="http://schemas.microsoft.com/office/drawing/2014/main" val="1071760361"/>
                  </a:ext>
                </a:extLst>
              </a:tr>
              <a:tr h="112870">
                <a:tc>
                  <a:txBody>
                    <a:bodyPr/>
                    <a:lstStyle/>
                    <a:p>
                      <a:pPr algn="l" fontAlgn="b"/>
                      <a:r>
                        <a:rPr lang="en-IN" sz="600" u="none" strike="noStrike">
                          <a:effectLst/>
                        </a:rPr>
                        <a:t>OWN_CAR_AGE</a:t>
                      </a:r>
                      <a:endParaRPr lang="en-IN" sz="6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07673656"/>
                  </a:ext>
                </a:extLst>
              </a:tr>
              <a:tr h="112870">
                <a:tc>
                  <a:txBody>
                    <a:bodyPr/>
                    <a:lstStyle/>
                    <a:p>
                      <a:pPr algn="l" fontAlgn="b"/>
                      <a:r>
                        <a:rPr lang="en-IN" sz="600" u="none" strike="noStrike">
                          <a:effectLst/>
                          <a:highlight>
                            <a:srgbClr val="C0E6F5"/>
                          </a:highlight>
                        </a:rPr>
                        <a:t>LANDAREA_AVG</a:t>
                      </a:r>
                      <a:endParaRPr lang="en-IN" sz="600" b="0" i="0" u="none" strike="noStrike">
                        <a:solidFill>
                          <a:srgbClr val="000000"/>
                        </a:solidFill>
                        <a:effectLst/>
                        <a:highlight>
                          <a:srgbClr val="C0E6F5"/>
                        </a:highlight>
                        <a:latin typeface="Aptos Narrow" panose="020B0004020202020204" pitchFamily="34" charset="0"/>
                      </a:endParaRPr>
                    </a:p>
                  </a:txBody>
                  <a:tcPr marL="9525" marR="9525" marT="9525" marB="0" anchor="b"/>
                </a:tc>
                <a:extLst>
                  <a:ext uri="{0D108BD9-81ED-4DB2-BD59-A6C34878D82A}">
                    <a16:rowId xmlns:a16="http://schemas.microsoft.com/office/drawing/2014/main" val="29201688"/>
                  </a:ext>
                </a:extLst>
              </a:tr>
              <a:tr h="112870">
                <a:tc>
                  <a:txBody>
                    <a:bodyPr/>
                    <a:lstStyle/>
                    <a:p>
                      <a:pPr algn="l" fontAlgn="b"/>
                      <a:r>
                        <a:rPr lang="en-IN" sz="600" u="none" strike="noStrike">
                          <a:effectLst/>
                        </a:rPr>
                        <a:t>LANDAREA_MODE</a:t>
                      </a:r>
                      <a:endParaRPr lang="en-IN" sz="6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612386144"/>
                  </a:ext>
                </a:extLst>
              </a:tr>
              <a:tr h="112870">
                <a:tc>
                  <a:txBody>
                    <a:bodyPr/>
                    <a:lstStyle/>
                    <a:p>
                      <a:pPr algn="l" fontAlgn="b"/>
                      <a:r>
                        <a:rPr lang="en-IN" sz="600" u="none" strike="noStrike">
                          <a:effectLst/>
                          <a:highlight>
                            <a:srgbClr val="C0E6F5"/>
                          </a:highlight>
                        </a:rPr>
                        <a:t>LANDAREA_MEDI</a:t>
                      </a:r>
                      <a:endParaRPr lang="en-IN" sz="600" b="0" i="0" u="none" strike="noStrike">
                        <a:solidFill>
                          <a:srgbClr val="000000"/>
                        </a:solidFill>
                        <a:effectLst/>
                        <a:highlight>
                          <a:srgbClr val="C0E6F5"/>
                        </a:highlight>
                        <a:latin typeface="Aptos Narrow" panose="020B0004020202020204" pitchFamily="34" charset="0"/>
                      </a:endParaRPr>
                    </a:p>
                  </a:txBody>
                  <a:tcPr marL="9525" marR="9525" marT="9525" marB="0" anchor="b"/>
                </a:tc>
                <a:extLst>
                  <a:ext uri="{0D108BD9-81ED-4DB2-BD59-A6C34878D82A}">
                    <a16:rowId xmlns:a16="http://schemas.microsoft.com/office/drawing/2014/main" val="520941332"/>
                  </a:ext>
                </a:extLst>
              </a:tr>
              <a:tr h="112870">
                <a:tc>
                  <a:txBody>
                    <a:bodyPr/>
                    <a:lstStyle/>
                    <a:p>
                      <a:pPr algn="l" fontAlgn="b"/>
                      <a:r>
                        <a:rPr lang="en-IN" sz="600" u="none" strike="noStrike">
                          <a:effectLst/>
                        </a:rPr>
                        <a:t>BASEMENTAREA_AVG</a:t>
                      </a:r>
                      <a:endParaRPr lang="en-IN" sz="6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24473776"/>
                  </a:ext>
                </a:extLst>
              </a:tr>
              <a:tr h="112870">
                <a:tc>
                  <a:txBody>
                    <a:bodyPr/>
                    <a:lstStyle/>
                    <a:p>
                      <a:pPr algn="l" fontAlgn="b"/>
                      <a:r>
                        <a:rPr lang="en-IN" sz="600" u="none" strike="noStrike">
                          <a:effectLst/>
                          <a:highlight>
                            <a:srgbClr val="C0E6F5"/>
                          </a:highlight>
                        </a:rPr>
                        <a:t>BASEMENTAREA_MODE</a:t>
                      </a:r>
                      <a:endParaRPr lang="en-IN" sz="600" b="0" i="0" u="none" strike="noStrike">
                        <a:solidFill>
                          <a:srgbClr val="000000"/>
                        </a:solidFill>
                        <a:effectLst/>
                        <a:highlight>
                          <a:srgbClr val="C0E6F5"/>
                        </a:highlight>
                        <a:latin typeface="Aptos Narrow" panose="020B0004020202020204" pitchFamily="34" charset="0"/>
                      </a:endParaRPr>
                    </a:p>
                  </a:txBody>
                  <a:tcPr marL="9525" marR="9525" marT="9525" marB="0" anchor="b"/>
                </a:tc>
                <a:extLst>
                  <a:ext uri="{0D108BD9-81ED-4DB2-BD59-A6C34878D82A}">
                    <a16:rowId xmlns:a16="http://schemas.microsoft.com/office/drawing/2014/main" val="1322533266"/>
                  </a:ext>
                </a:extLst>
              </a:tr>
              <a:tr h="112870">
                <a:tc>
                  <a:txBody>
                    <a:bodyPr/>
                    <a:lstStyle/>
                    <a:p>
                      <a:pPr algn="l" fontAlgn="b"/>
                      <a:r>
                        <a:rPr lang="en-IN" sz="600" u="none" strike="noStrike" dirty="0">
                          <a:effectLst/>
                        </a:rPr>
                        <a:t>BASEMENTAREA_MEDI</a:t>
                      </a:r>
                      <a:endParaRPr lang="en-IN" sz="6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88226126"/>
                  </a:ext>
                </a:extLst>
              </a:tr>
            </a:tbl>
          </a:graphicData>
        </a:graphic>
      </p:graphicFrame>
      <p:graphicFrame>
        <p:nvGraphicFramePr>
          <p:cNvPr id="9" name="Table 8">
            <a:extLst>
              <a:ext uri="{FF2B5EF4-FFF2-40B4-BE49-F238E27FC236}">
                <a16:creationId xmlns:a16="http://schemas.microsoft.com/office/drawing/2014/main" id="{EFE13A05-687A-2D15-1007-8D85933B5576}"/>
              </a:ext>
            </a:extLst>
          </p:cNvPr>
          <p:cNvGraphicFramePr>
            <a:graphicFrameLocks noGrp="1"/>
          </p:cNvGraphicFramePr>
          <p:nvPr>
            <p:extLst>
              <p:ext uri="{D42A27DB-BD31-4B8C-83A1-F6EECF244321}">
                <p14:modId xmlns:p14="http://schemas.microsoft.com/office/powerpoint/2010/main" val="1971496683"/>
              </p:ext>
            </p:extLst>
          </p:nvPr>
        </p:nvGraphicFramePr>
        <p:xfrm>
          <a:off x="9445691" y="4346481"/>
          <a:ext cx="1440713" cy="2483149"/>
        </p:xfrm>
        <a:graphic>
          <a:graphicData uri="http://schemas.openxmlformats.org/drawingml/2006/table">
            <a:tbl>
              <a:tblPr>
                <a:tableStyleId>{5C22544A-7EE6-4342-B048-85BDC9FD1C3A}</a:tableStyleId>
              </a:tblPr>
              <a:tblGrid>
                <a:gridCol w="1440713">
                  <a:extLst>
                    <a:ext uri="{9D8B030D-6E8A-4147-A177-3AD203B41FA5}">
                      <a16:colId xmlns:a16="http://schemas.microsoft.com/office/drawing/2014/main" val="2860696597"/>
                    </a:ext>
                  </a:extLst>
                </a:gridCol>
              </a:tblGrid>
              <a:tr h="107963">
                <a:tc>
                  <a:txBody>
                    <a:bodyPr/>
                    <a:lstStyle/>
                    <a:p>
                      <a:pPr algn="l" fontAlgn="b"/>
                      <a:r>
                        <a:rPr lang="en-IN" sz="600" u="none" strike="noStrike">
                          <a:effectLst/>
                          <a:highlight>
                            <a:srgbClr val="C0E6F5"/>
                          </a:highlight>
                        </a:rPr>
                        <a:t>EXT_SOURCE_1</a:t>
                      </a:r>
                      <a:endParaRPr lang="en-IN" sz="600" b="0" i="0" u="none" strike="noStrike">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2386013559"/>
                  </a:ext>
                </a:extLst>
              </a:tr>
              <a:tr h="107963">
                <a:tc>
                  <a:txBody>
                    <a:bodyPr/>
                    <a:lstStyle/>
                    <a:p>
                      <a:pPr algn="l" fontAlgn="b"/>
                      <a:r>
                        <a:rPr lang="en-IN" sz="600" u="none" strike="noStrike">
                          <a:effectLst/>
                        </a:rPr>
                        <a:t>NONLIVINGAREA_AVG</a:t>
                      </a:r>
                      <a:endParaRPr lang="en-IN" sz="600" b="0" i="0" u="none" strike="noStrike">
                        <a:solidFill>
                          <a:srgbClr val="000000"/>
                        </a:solidFill>
                        <a:effectLst/>
                        <a:latin typeface="Aptos Narrow" panose="020B0004020202020204" pitchFamily="34" charset="0"/>
                      </a:endParaRPr>
                    </a:p>
                  </a:txBody>
                  <a:tcPr marL="9459" marR="9459" marT="9459" marB="0" anchor="b"/>
                </a:tc>
                <a:extLst>
                  <a:ext uri="{0D108BD9-81ED-4DB2-BD59-A6C34878D82A}">
                    <a16:rowId xmlns:a16="http://schemas.microsoft.com/office/drawing/2014/main" val="1356180175"/>
                  </a:ext>
                </a:extLst>
              </a:tr>
              <a:tr h="107963">
                <a:tc>
                  <a:txBody>
                    <a:bodyPr/>
                    <a:lstStyle/>
                    <a:p>
                      <a:pPr algn="l" fontAlgn="b"/>
                      <a:r>
                        <a:rPr lang="en-IN" sz="600" u="none" strike="noStrike">
                          <a:effectLst/>
                          <a:highlight>
                            <a:srgbClr val="C0E6F5"/>
                          </a:highlight>
                        </a:rPr>
                        <a:t>NONLIVINGAREA_MODE</a:t>
                      </a:r>
                      <a:endParaRPr lang="en-IN" sz="600" b="0" i="0" u="none" strike="noStrike">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990773522"/>
                  </a:ext>
                </a:extLst>
              </a:tr>
              <a:tr h="107963">
                <a:tc>
                  <a:txBody>
                    <a:bodyPr/>
                    <a:lstStyle/>
                    <a:p>
                      <a:pPr algn="l" fontAlgn="b"/>
                      <a:r>
                        <a:rPr lang="en-IN" sz="600" u="none" strike="noStrike">
                          <a:effectLst/>
                        </a:rPr>
                        <a:t>NONLIVINGAREA_MEDI</a:t>
                      </a:r>
                      <a:endParaRPr lang="en-IN" sz="600" b="0" i="0" u="none" strike="noStrike">
                        <a:solidFill>
                          <a:srgbClr val="000000"/>
                        </a:solidFill>
                        <a:effectLst/>
                        <a:latin typeface="Aptos Narrow" panose="020B0004020202020204" pitchFamily="34" charset="0"/>
                      </a:endParaRPr>
                    </a:p>
                  </a:txBody>
                  <a:tcPr marL="9459" marR="9459" marT="9459" marB="0" anchor="b"/>
                </a:tc>
                <a:extLst>
                  <a:ext uri="{0D108BD9-81ED-4DB2-BD59-A6C34878D82A}">
                    <a16:rowId xmlns:a16="http://schemas.microsoft.com/office/drawing/2014/main" val="225645024"/>
                  </a:ext>
                </a:extLst>
              </a:tr>
              <a:tr h="107963">
                <a:tc>
                  <a:txBody>
                    <a:bodyPr/>
                    <a:lstStyle/>
                    <a:p>
                      <a:pPr algn="l" fontAlgn="b"/>
                      <a:r>
                        <a:rPr lang="en-IN" sz="600" u="none" strike="noStrike">
                          <a:effectLst/>
                          <a:highlight>
                            <a:srgbClr val="C0E6F5"/>
                          </a:highlight>
                        </a:rPr>
                        <a:t>ELEVATORS_AVG</a:t>
                      </a:r>
                      <a:endParaRPr lang="en-IN" sz="600" b="0" i="0" u="none" strike="noStrike">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2917151627"/>
                  </a:ext>
                </a:extLst>
              </a:tr>
              <a:tr h="107963">
                <a:tc>
                  <a:txBody>
                    <a:bodyPr/>
                    <a:lstStyle/>
                    <a:p>
                      <a:pPr algn="l" fontAlgn="b"/>
                      <a:r>
                        <a:rPr lang="en-IN" sz="600" u="none" strike="noStrike">
                          <a:effectLst/>
                        </a:rPr>
                        <a:t>ELEVATORS_MODE</a:t>
                      </a:r>
                      <a:endParaRPr lang="en-IN" sz="600" b="0" i="0" u="none" strike="noStrike">
                        <a:solidFill>
                          <a:srgbClr val="000000"/>
                        </a:solidFill>
                        <a:effectLst/>
                        <a:latin typeface="Aptos Narrow" panose="020B0004020202020204" pitchFamily="34" charset="0"/>
                      </a:endParaRPr>
                    </a:p>
                  </a:txBody>
                  <a:tcPr marL="9459" marR="9459" marT="9459" marB="0" anchor="b"/>
                </a:tc>
                <a:extLst>
                  <a:ext uri="{0D108BD9-81ED-4DB2-BD59-A6C34878D82A}">
                    <a16:rowId xmlns:a16="http://schemas.microsoft.com/office/drawing/2014/main" val="995984543"/>
                  </a:ext>
                </a:extLst>
              </a:tr>
              <a:tr h="107963">
                <a:tc>
                  <a:txBody>
                    <a:bodyPr/>
                    <a:lstStyle/>
                    <a:p>
                      <a:pPr algn="l" fontAlgn="b"/>
                      <a:r>
                        <a:rPr lang="en-IN" sz="600" u="none" strike="noStrike">
                          <a:effectLst/>
                          <a:highlight>
                            <a:srgbClr val="C0E6F5"/>
                          </a:highlight>
                        </a:rPr>
                        <a:t>ELEVATORS_MEDI</a:t>
                      </a:r>
                      <a:endParaRPr lang="en-IN" sz="600" b="0" i="0" u="none" strike="noStrike">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1795702354"/>
                  </a:ext>
                </a:extLst>
              </a:tr>
              <a:tr h="107963">
                <a:tc>
                  <a:txBody>
                    <a:bodyPr/>
                    <a:lstStyle/>
                    <a:p>
                      <a:pPr algn="l" fontAlgn="b"/>
                      <a:r>
                        <a:rPr lang="en-IN" sz="600" u="none" strike="noStrike">
                          <a:effectLst/>
                        </a:rPr>
                        <a:t>APARTMENTS_AVG</a:t>
                      </a:r>
                      <a:endParaRPr lang="en-IN" sz="600" b="0" i="0" u="none" strike="noStrike">
                        <a:solidFill>
                          <a:srgbClr val="000000"/>
                        </a:solidFill>
                        <a:effectLst/>
                        <a:latin typeface="Aptos Narrow" panose="020B0004020202020204" pitchFamily="34" charset="0"/>
                      </a:endParaRPr>
                    </a:p>
                  </a:txBody>
                  <a:tcPr marL="9459" marR="9459" marT="9459" marB="0" anchor="b"/>
                </a:tc>
                <a:extLst>
                  <a:ext uri="{0D108BD9-81ED-4DB2-BD59-A6C34878D82A}">
                    <a16:rowId xmlns:a16="http://schemas.microsoft.com/office/drawing/2014/main" val="14683984"/>
                  </a:ext>
                </a:extLst>
              </a:tr>
              <a:tr h="107963">
                <a:tc>
                  <a:txBody>
                    <a:bodyPr/>
                    <a:lstStyle/>
                    <a:p>
                      <a:pPr algn="l" fontAlgn="b"/>
                      <a:r>
                        <a:rPr lang="en-IN" sz="600" u="none" strike="noStrike">
                          <a:effectLst/>
                          <a:highlight>
                            <a:srgbClr val="C0E6F5"/>
                          </a:highlight>
                        </a:rPr>
                        <a:t>APARTMENTS_MODE</a:t>
                      </a:r>
                      <a:endParaRPr lang="en-IN" sz="600" b="0" i="0" u="none" strike="noStrike">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1986400551"/>
                  </a:ext>
                </a:extLst>
              </a:tr>
              <a:tr h="107963">
                <a:tc>
                  <a:txBody>
                    <a:bodyPr/>
                    <a:lstStyle/>
                    <a:p>
                      <a:pPr algn="l" fontAlgn="b"/>
                      <a:r>
                        <a:rPr lang="en-IN" sz="600" u="none" strike="noStrike">
                          <a:effectLst/>
                        </a:rPr>
                        <a:t>APARTMENTS_MEDI</a:t>
                      </a:r>
                      <a:endParaRPr lang="en-IN" sz="600" b="0" i="0" u="none" strike="noStrike">
                        <a:solidFill>
                          <a:srgbClr val="000000"/>
                        </a:solidFill>
                        <a:effectLst/>
                        <a:latin typeface="Aptos Narrow" panose="020B0004020202020204" pitchFamily="34" charset="0"/>
                      </a:endParaRPr>
                    </a:p>
                  </a:txBody>
                  <a:tcPr marL="9459" marR="9459" marT="9459" marB="0" anchor="b"/>
                </a:tc>
                <a:extLst>
                  <a:ext uri="{0D108BD9-81ED-4DB2-BD59-A6C34878D82A}">
                    <a16:rowId xmlns:a16="http://schemas.microsoft.com/office/drawing/2014/main" val="3457779769"/>
                  </a:ext>
                </a:extLst>
              </a:tr>
              <a:tr h="107963">
                <a:tc>
                  <a:txBody>
                    <a:bodyPr/>
                    <a:lstStyle/>
                    <a:p>
                      <a:pPr algn="l" fontAlgn="b"/>
                      <a:r>
                        <a:rPr lang="en-IN" sz="600" u="none" strike="noStrike">
                          <a:effectLst/>
                          <a:highlight>
                            <a:srgbClr val="C0E6F5"/>
                          </a:highlight>
                        </a:rPr>
                        <a:t>ENTRANCES_AVG</a:t>
                      </a:r>
                      <a:endParaRPr lang="en-IN" sz="600" b="0" i="0" u="none" strike="noStrike">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1305163971"/>
                  </a:ext>
                </a:extLst>
              </a:tr>
              <a:tr h="107963">
                <a:tc>
                  <a:txBody>
                    <a:bodyPr/>
                    <a:lstStyle/>
                    <a:p>
                      <a:pPr algn="l" fontAlgn="b"/>
                      <a:r>
                        <a:rPr lang="en-IN" sz="600" u="none" strike="noStrike">
                          <a:effectLst/>
                        </a:rPr>
                        <a:t>ENTRANCES_MODE</a:t>
                      </a:r>
                      <a:endParaRPr lang="en-IN" sz="600" b="0" i="0" u="none" strike="noStrike">
                        <a:solidFill>
                          <a:srgbClr val="000000"/>
                        </a:solidFill>
                        <a:effectLst/>
                        <a:latin typeface="Aptos Narrow" panose="020B0004020202020204" pitchFamily="34" charset="0"/>
                      </a:endParaRPr>
                    </a:p>
                  </a:txBody>
                  <a:tcPr marL="9459" marR="9459" marT="9459" marB="0" anchor="b"/>
                </a:tc>
                <a:extLst>
                  <a:ext uri="{0D108BD9-81ED-4DB2-BD59-A6C34878D82A}">
                    <a16:rowId xmlns:a16="http://schemas.microsoft.com/office/drawing/2014/main" val="1113533491"/>
                  </a:ext>
                </a:extLst>
              </a:tr>
              <a:tr h="107963">
                <a:tc>
                  <a:txBody>
                    <a:bodyPr/>
                    <a:lstStyle/>
                    <a:p>
                      <a:pPr algn="l" fontAlgn="b"/>
                      <a:r>
                        <a:rPr lang="en-IN" sz="600" u="none" strike="noStrike">
                          <a:effectLst/>
                          <a:highlight>
                            <a:srgbClr val="C0E6F5"/>
                          </a:highlight>
                        </a:rPr>
                        <a:t>ENTRANCES_MEDI</a:t>
                      </a:r>
                      <a:endParaRPr lang="en-IN" sz="600" b="0" i="0" u="none" strike="noStrike">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2567332742"/>
                  </a:ext>
                </a:extLst>
              </a:tr>
              <a:tr h="107963">
                <a:tc>
                  <a:txBody>
                    <a:bodyPr/>
                    <a:lstStyle/>
                    <a:p>
                      <a:pPr algn="l" fontAlgn="b"/>
                      <a:r>
                        <a:rPr lang="en-IN" sz="600" u="none" strike="noStrike">
                          <a:effectLst/>
                        </a:rPr>
                        <a:t>LIVINGAREA_AVG</a:t>
                      </a:r>
                      <a:endParaRPr lang="en-IN" sz="600" b="0" i="0" u="none" strike="noStrike">
                        <a:solidFill>
                          <a:srgbClr val="000000"/>
                        </a:solidFill>
                        <a:effectLst/>
                        <a:latin typeface="Aptos Narrow" panose="020B0004020202020204" pitchFamily="34" charset="0"/>
                      </a:endParaRPr>
                    </a:p>
                  </a:txBody>
                  <a:tcPr marL="9459" marR="9459" marT="9459" marB="0" anchor="b"/>
                </a:tc>
                <a:extLst>
                  <a:ext uri="{0D108BD9-81ED-4DB2-BD59-A6C34878D82A}">
                    <a16:rowId xmlns:a16="http://schemas.microsoft.com/office/drawing/2014/main" val="3354649865"/>
                  </a:ext>
                </a:extLst>
              </a:tr>
              <a:tr h="107963">
                <a:tc>
                  <a:txBody>
                    <a:bodyPr/>
                    <a:lstStyle/>
                    <a:p>
                      <a:pPr algn="l" fontAlgn="b"/>
                      <a:r>
                        <a:rPr lang="en-IN" sz="600" u="none" strike="noStrike">
                          <a:effectLst/>
                          <a:highlight>
                            <a:srgbClr val="C0E6F5"/>
                          </a:highlight>
                        </a:rPr>
                        <a:t>LIVINGAREA_MODE</a:t>
                      </a:r>
                      <a:endParaRPr lang="en-IN" sz="600" b="0" i="0" u="none" strike="noStrike">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2688734214"/>
                  </a:ext>
                </a:extLst>
              </a:tr>
              <a:tr h="107963">
                <a:tc>
                  <a:txBody>
                    <a:bodyPr/>
                    <a:lstStyle/>
                    <a:p>
                      <a:pPr algn="l" fontAlgn="b"/>
                      <a:r>
                        <a:rPr lang="en-IN" sz="600" u="none" strike="noStrike">
                          <a:effectLst/>
                        </a:rPr>
                        <a:t>LIVINGAREA_MEDI</a:t>
                      </a:r>
                      <a:endParaRPr lang="en-IN" sz="600" b="0" i="0" u="none" strike="noStrike">
                        <a:solidFill>
                          <a:srgbClr val="000000"/>
                        </a:solidFill>
                        <a:effectLst/>
                        <a:latin typeface="Aptos Narrow" panose="020B0004020202020204" pitchFamily="34" charset="0"/>
                      </a:endParaRPr>
                    </a:p>
                  </a:txBody>
                  <a:tcPr marL="9459" marR="9459" marT="9459" marB="0" anchor="b"/>
                </a:tc>
                <a:extLst>
                  <a:ext uri="{0D108BD9-81ED-4DB2-BD59-A6C34878D82A}">
                    <a16:rowId xmlns:a16="http://schemas.microsoft.com/office/drawing/2014/main" val="1259711797"/>
                  </a:ext>
                </a:extLst>
              </a:tr>
              <a:tr h="107963">
                <a:tc>
                  <a:txBody>
                    <a:bodyPr/>
                    <a:lstStyle/>
                    <a:p>
                      <a:pPr algn="l" fontAlgn="b"/>
                      <a:r>
                        <a:rPr lang="en-IN" sz="600" u="none" strike="noStrike">
                          <a:effectLst/>
                          <a:highlight>
                            <a:srgbClr val="C0E6F5"/>
                          </a:highlight>
                        </a:rPr>
                        <a:t>FLOORSMAX_AVG</a:t>
                      </a:r>
                      <a:endParaRPr lang="en-IN" sz="600" b="0" i="0" u="none" strike="noStrike">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1011984207"/>
                  </a:ext>
                </a:extLst>
              </a:tr>
              <a:tr h="107963">
                <a:tc>
                  <a:txBody>
                    <a:bodyPr/>
                    <a:lstStyle/>
                    <a:p>
                      <a:pPr algn="l" fontAlgn="b"/>
                      <a:r>
                        <a:rPr lang="en-IN" sz="600" u="none" strike="noStrike">
                          <a:effectLst/>
                        </a:rPr>
                        <a:t>FLOORSMAX_MODE</a:t>
                      </a:r>
                      <a:endParaRPr lang="en-IN" sz="600" b="0" i="0" u="none" strike="noStrike">
                        <a:solidFill>
                          <a:srgbClr val="000000"/>
                        </a:solidFill>
                        <a:effectLst/>
                        <a:latin typeface="Aptos Narrow" panose="020B0004020202020204" pitchFamily="34" charset="0"/>
                      </a:endParaRPr>
                    </a:p>
                  </a:txBody>
                  <a:tcPr marL="9459" marR="9459" marT="9459" marB="0" anchor="b"/>
                </a:tc>
                <a:extLst>
                  <a:ext uri="{0D108BD9-81ED-4DB2-BD59-A6C34878D82A}">
                    <a16:rowId xmlns:a16="http://schemas.microsoft.com/office/drawing/2014/main" val="3854179861"/>
                  </a:ext>
                </a:extLst>
              </a:tr>
              <a:tr h="107963">
                <a:tc>
                  <a:txBody>
                    <a:bodyPr/>
                    <a:lstStyle/>
                    <a:p>
                      <a:pPr algn="l" fontAlgn="b"/>
                      <a:r>
                        <a:rPr lang="en-IN" sz="600" u="none" strike="noStrike">
                          <a:effectLst/>
                          <a:highlight>
                            <a:srgbClr val="C0E6F5"/>
                          </a:highlight>
                        </a:rPr>
                        <a:t>FLOORSMAX_MEDI</a:t>
                      </a:r>
                      <a:endParaRPr lang="en-IN" sz="600" b="0" i="0" u="none" strike="noStrike">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4119835643"/>
                  </a:ext>
                </a:extLst>
              </a:tr>
              <a:tr h="107963">
                <a:tc>
                  <a:txBody>
                    <a:bodyPr/>
                    <a:lstStyle/>
                    <a:p>
                      <a:pPr algn="l" fontAlgn="b"/>
                      <a:r>
                        <a:rPr lang="en-IN" sz="600" u="none" strike="noStrike">
                          <a:effectLst/>
                        </a:rPr>
                        <a:t>YEARS_BEGINEXPLUATATION_AVG</a:t>
                      </a:r>
                      <a:endParaRPr lang="en-IN" sz="600" b="0" i="0" u="none" strike="noStrike">
                        <a:solidFill>
                          <a:srgbClr val="000000"/>
                        </a:solidFill>
                        <a:effectLst/>
                        <a:latin typeface="Aptos Narrow" panose="020B0004020202020204" pitchFamily="34" charset="0"/>
                      </a:endParaRPr>
                    </a:p>
                  </a:txBody>
                  <a:tcPr marL="9459" marR="9459" marT="9459" marB="0" anchor="b"/>
                </a:tc>
                <a:extLst>
                  <a:ext uri="{0D108BD9-81ED-4DB2-BD59-A6C34878D82A}">
                    <a16:rowId xmlns:a16="http://schemas.microsoft.com/office/drawing/2014/main" val="765548777"/>
                  </a:ext>
                </a:extLst>
              </a:tr>
              <a:tr h="107963">
                <a:tc>
                  <a:txBody>
                    <a:bodyPr/>
                    <a:lstStyle/>
                    <a:p>
                      <a:pPr algn="l" fontAlgn="b"/>
                      <a:r>
                        <a:rPr lang="en-IN" sz="600" u="none" strike="noStrike">
                          <a:effectLst/>
                          <a:highlight>
                            <a:srgbClr val="C0E6F5"/>
                          </a:highlight>
                        </a:rPr>
                        <a:t>YEARS_BEGINEXPLUATATION_MODE</a:t>
                      </a:r>
                      <a:endParaRPr lang="en-IN" sz="600" b="0" i="0" u="none" strike="noStrike">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3598016517"/>
                  </a:ext>
                </a:extLst>
              </a:tr>
              <a:tr h="107963">
                <a:tc>
                  <a:txBody>
                    <a:bodyPr/>
                    <a:lstStyle/>
                    <a:p>
                      <a:pPr algn="l" fontAlgn="b"/>
                      <a:r>
                        <a:rPr lang="en-IN" sz="600" u="none" strike="noStrike">
                          <a:effectLst/>
                        </a:rPr>
                        <a:t>YEARS_BEGINEXPLUATATION_MEDI</a:t>
                      </a:r>
                      <a:endParaRPr lang="en-IN" sz="600" b="0" i="0" u="none" strike="noStrike">
                        <a:solidFill>
                          <a:srgbClr val="000000"/>
                        </a:solidFill>
                        <a:effectLst/>
                        <a:latin typeface="Aptos Narrow" panose="020B0004020202020204" pitchFamily="34" charset="0"/>
                      </a:endParaRPr>
                    </a:p>
                  </a:txBody>
                  <a:tcPr marL="9459" marR="9459" marT="9459" marB="0" anchor="b"/>
                </a:tc>
                <a:extLst>
                  <a:ext uri="{0D108BD9-81ED-4DB2-BD59-A6C34878D82A}">
                    <a16:rowId xmlns:a16="http://schemas.microsoft.com/office/drawing/2014/main" val="1869778595"/>
                  </a:ext>
                </a:extLst>
              </a:tr>
              <a:tr h="107963">
                <a:tc>
                  <a:txBody>
                    <a:bodyPr/>
                    <a:lstStyle/>
                    <a:p>
                      <a:pPr algn="l" fontAlgn="b"/>
                      <a:r>
                        <a:rPr lang="en-IN" sz="600" u="none" strike="noStrike" dirty="0">
                          <a:effectLst/>
                          <a:highlight>
                            <a:srgbClr val="C0E6F5"/>
                          </a:highlight>
                        </a:rPr>
                        <a:t>TOTALAREA_MODE</a:t>
                      </a:r>
                      <a:endParaRPr lang="en-IN" sz="600" b="0" i="0" u="none" strike="noStrike" dirty="0">
                        <a:solidFill>
                          <a:srgbClr val="000000"/>
                        </a:solidFill>
                        <a:effectLst/>
                        <a:highlight>
                          <a:srgbClr val="C0E6F5"/>
                        </a:highlight>
                        <a:latin typeface="Aptos Narrow" panose="020B0004020202020204" pitchFamily="34" charset="0"/>
                      </a:endParaRPr>
                    </a:p>
                  </a:txBody>
                  <a:tcPr marL="9459" marR="9459" marT="9459" marB="0" anchor="b"/>
                </a:tc>
                <a:extLst>
                  <a:ext uri="{0D108BD9-81ED-4DB2-BD59-A6C34878D82A}">
                    <a16:rowId xmlns:a16="http://schemas.microsoft.com/office/drawing/2014/main" val="3759962169"/>
                  </a:ext>
                </a:extLst>
              </a:tr>
            </a:tbl>
          </a:graphicData>
        </a:graphic>
      </p:graphicFrame>
    </p:spTree>
    <p:extLst>
      <p:ext uri="{BB962C8B-B14F-4D97-AF65-F5344CB8AC3E}">
        <p14:creationId xmlns:p14="http://schemas.microsoft.com/office/powerpoint/2010/main" val="2101466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0366137-3DBB-4912-98D5-672702020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D28D1CE-5BF4-45B7-8D6D-B31A31980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7579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665A2D1-4CB5-0320-EAD0-D4C59D8E7CE9}"/>
              </a:ext>
            </a:extLst>
          </p:cNvPr>
          <p:cNvSpPr txBox="1">
            <a:spLocks/>
          </p:cNvSpPr>
          <p:nvPr/>
        </p:nvSpPr>
        <p:spPr>
          <a:xfrm>
            <a:off x="773526" y="2427382"/>
            <a:ext cx="3228738" cy="36810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ctr"/>
            <a:r>
              <a:rPr lang="en-US" sz="2000">
                <a:solidFill>
                  <a:srgbClr val="595959"/>
                </a:solidFill>
              </a:rPr>
              <a:t>Pivot table was used to calculate these values. </a:t>
            </a:r>
            <a:br>
              <a:rPr lang="en-US" sz="2000">
                <a:solidFill>
                  <a:srgbClr val="595959"/>
                </a:solidFill>
              </a:rPr>
            </a:br>
            <a:br>
              <a:rPr lang="en-US" sz="2000">
                <a:solidFill>
                  <a:srgbClr val="595959"/>
                </a:solidFill>
              </a:rPr>
            </a:br>
            <a:br>
              <a:rPr lang="en-US" sz="2000">
                <a:solidFill>
                  <a:srgbClr val="595959"/>
                </a:solidFill>
              </a:rPr>
            </a:br>
            <a:r>
              <a:rPr lang="en-US" sz="2000">
                <a:solidFill>
                  <a:srgbClr val="595959"/>
                </a:solidFill>
              </a:rPr>
              <a:t>COLUMNS WITH &gt;40% NULL VALUES : DROPPED</a:t>
            </a:r>
            <a:br>
              <a:rPr lang="en-US" sz="2000">
                <a:solidFill>
                  <a:srgbClr val="595959"/>
                </a:solidFill>
              </a:rPr>
            </a:br>
            <a:br>
              <a:rPr lang="en-US" sz="2000">
                <a:solidFill>
                  <a:srgbClr val="595959"/>
                </a:solidFill>
              </a:rPr>
            </a:br>
            <a:r>
              <a:rPr lang="en-US" sz="2000">
                <a:solidFill>
                  <a:srgbClr val="595959"/>
                </a:solidFill>
              </a:rPr>
              <a:t>COLUMNS WITH &lt;40% NULL VALUES: IMPUTATION</a:t>
            </a:r>
          </a:p>
          <a:p>
            <a:pPr marL="0" algn="ctr"/>
            <a:endParaRPr lang="en-US" sz="2000">
              <a:solidFill>
                <a:srgbClr val="595959"/>
              </a:solidFill>
            </a:endParaRPr>
          </a:p>
        </p:txBody>
      </p:sp>
      <p:pic>
        <p:nvPicPr>
          <p:cNvPr id="13" name="Picture 12" descr="A screenshot of a data&#10;&#10;Description automatically generated">
            <a:extLst>
              <a:ext uri="{FF2B5EF4-FFF2-40B4-BE49-F238E27FC236}">
                <a16:creationId xmlns:a16="http://schemas.microsoft.com/office/drawing/2014/main" id="{EB353361-3FB2-2A8A-A587-6997C44DFEE3}"/>
              </a:ext>
            </a:extLst>
          </p:cNvPr>
          <p:cNvPicPr>
            <a:picLocks noChangeAspect="1"/>
          </p:cNvPicPr>
          <p:nvPr/>
        </p:nvPicPr>
        <p:blipFill>
          <a:blip r:embed="rId2"/>
          <a:stretch>
            <a:fillRect/>
          </a:stretch>
        </p:blipFill>
        <p:spPr>
          <a:xfrm>
            <a:off x="6036030" y="685802"/>
            <a:ext cx="2358374" cy="5486398"/>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83EA260E-C091-1BA2-7CD9-2E35DC34BD5C}"/>
              </a:ext>
            </a:extLst>
          </p:cNvPr>
          <p:cNvPicPr>
            <a:picLocks noChangeAspect="1"/>
          </p:cNvPicPr>
          <p:nvPr/>
        </p:nvPicPr>
        <p:blipFill>
          <a:blip r:embed="rId3"/>
          <a:stretch>
            <a:fillRect/>
          </a:stretch>
        </p:blipFill>
        <p:spPr>
          <a:xfrm>
            <a:off x="8558383" y="1662589"/>
            <a:ext cx="2953135" cy="3532823"/>
          </a:xfrm>
          <a:prstGeom prst="rect">
            <a:avLst/>
          </a:prstGeom>
        </p:spPr>
      </p:pic>
    </p:spTree>
    <p:extLst>
      <p:ext uri="{BB962C8B-B14F-4D97-AF65-F5344CB8AC3E}">
        <p14:creationId xmlns:p14="http://schemas.microsoft.com/office/powerpoint/2010/main" val="2217210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6" name="Content Placeholder 2">
            <a:extLst>
              <a:ext uri="{FF2B5EF4-FFF2-40B4-BE49-F238E27FC236}">
                <a16:creationId xmlns:a16="http://schemas.microsoft.com/office/drawing/2014/main" id="{C665A2D1-4CB5-0320-EAD0-D4C59D8E7CE9}"/>
              </a:ext>
            </a:extLst>
          </p:cNvPr>
          <p:cNvSpPr txBox="1">
            <a:spLocks/>
          </p:cNvSpPr>
          <p:nvPr/>
        </p:nvSpPr>
        <p:spPr>
          <a:xfrm>
            <a:off x="838200" y="2681785"/>
            <a:ext cx="4347948" cy="3495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000" b="1" dirty="0" err="1"/>
              <a:t>previous_application</a:t>
            </a:r>
            <a:r>
              <a:rPr lang="en-US" sz="2000" dirty="0"/>
              <a:t>: this dataset had the following columns with NULL values. </a:t>
            </a:r>
          </a:p>
          <a:p>
            <a:pPr marL="0"/>
            <a:r>
              <a:rPr lang="en-US" sz="2000" dirty="0"/>
              <a:t>Columns with null values &gt; 40% are dropped </a:t>
            </a:r>
          </a:p>
          <a:p>
            <a:pPr marL="0"/>
            <a:r>
              <a:rPr lang="en-US" sz="2000" dirty="0"/>
              <a:t>Columns with null values &lt; 40% median-mode imputation</a:t>
            </a:r>
          </a:p>
          <a:p>
            <a:pPr marL="0"/>
            <a:endParaRPr lang="en-US" sz="2000" dirty="0"/>
          </a:p>
        </p:txBody>
      </p:sp>
      <p:pic>
        <p:nvPicPr>
          <p:cNvPr id="3" name="Picture 2" descr="A graph with colorful bars&#10;&#10;Description automatically generated">
            <a:extLst>
              <a:ext uri="{FF2B5EF4-FFF2-40B4-BE49-F238E27FC236}">
                <a16:creationId xmlns:a16="http://schemas.microsoft.com/office/drawing/2014/main" id="{05E26F03-C623-8247-A337-BBEFF93942CE}"/>
              </a:ext>
            </a:extLst>
          </p:cNvPr>
          <p:cNvPicPr>
            <a:picLocks noChangeAspect="1"/>
          </p:cNvPicPr>
          <p:nvPr/>
        </p:nvPicPr>
        <p:blipFill>
          <a:blip r:embed="rId2"/>
          <a:stretch>
            <a:fillRect/>
          </a:stretch>
        </p:blipFill>
        <p:spPr>
          <a:xfrm>
            <a:off x="6777309" y="587612"/>
            <a:ext cx="4797354" cy="3154260"/>
          </a:xfrm>
          <a:prstGeom prst="rect">
            <a:avLst/>
          </a:prstGeom>
        </p:spPr>
      </p:pic>
      <p:pic>
        <p:nvPicPr>
          <p:cNvPr id="5" name="Picture 4" descr="A blue and green rectangular sign with white text&#10;&#10;Description automatically generated">
            <a:extLst>
              <a:ext uri="{FF2B5EF4-FFF2-40B4-BE49-F238E27FC236}">
                <a16:creationId xmlns:a16="http://schemas.microsoft.com/office/drawing/2014/main" id="{CFAC4CEF-1235-B733-B8E5-098199BBB681}"/>
              </a:ext>
            </a:extLst>
          </p:cNvPr>
          <p:cNvPicPr>
            <a:picLocks noChangeAspect="1"/>
          </p:cNvPicPr>
          <p:nvPr/>
        </p:nvPicPr>
        <p:blipFill>
          <a:blip r:embed="rId3"/>
          <a:stretch>
            <a:fillRect/>
          </a:stretch>
        </p:blipFill>
        <p:spPr>
          <a:xfrm>
            <a:off x="6297433" y="4886301"/>
            <a:ext cx="2513506" cy="1182826"/>
          </a:xfrm>
          <a:prstGeom prst="rect">
            <a:avLst/>
          </a:prstGeom>
        </p:spPr>
      </p:pic>
      <p:pic>
        <p:nvPicPr>
          <p:cNvPr id="8" name="Picture 7" descr="A screenshot of a blue and white screen&#10;&#10;Description automatically generated">
            <a:extLst>
              <a:ext uri="{FF2B5EF4-FFF2-40B4-BE49-F238E27FC236}">
                <a16:creationId xmlns:a16="http://schemas.microsoft.com/office/drawing/2014/main" id="{C6531C74-A101-9D16-6373-394631500413}"/>
              </a:ext>
            </a:extLst>
          </p:cNvPr>
          <p:cNvPicPr>
            <a:picLocks noChangeAspect="1"/>
          </p:cNvPicPr>
          <p:nvPr/>
        </p:nvPicPr>
        <p:blipFill>
          <a:blip r:embed="rId4"/>
          <a:stretch>
            <a:fillRect/>
          </a:stretch>
        </p:blipFill>
        <p:spPr>
          <a:xfrm>
            <a:off x="9737480" y="4478831"/>
            <a:ext cx="2164702" cy="3396263"/>
          </a:xfrm>
          <a:prstGeom prst="rect">
            <a:avLst/>
          </a:prstGeom>
        </p:spPr>
      </p:pic>
    </p:spTree>
    <p:extLst>
      <p:ext uri="{BB962C8B-B14F-4D97-AF65-F5344CB8AC3E}">
        <p14:creationId xmlns:p14="http://schemas.microsoft.com/office/powerpoint/2010/main" val="2189166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62B644-999E-A1F3-B570-E5A08EE00EB9}"/>
              </a:ext>
            </a:extLst>
          </p:cNvPr>
          <p:cNvSpPr>
            <a:spLocks noGrp="1"/>
          </p:cNvSpPr>
          <p:nvPr>
            <p:ph idx="1"/>
          </p:nvPr>
        </p:nvSpPr>
        <p:spPr>
          <a:xfrm>
            <a:off x="208471" y="126222"/>
            <a:ext cx="11652850" cy="6524744"/>
          </a:xfrm>
        </p:spPr>
        <p:txBody>
          <a:bodyPr>
            <a:normAutofit/>
          </a:bodyPr>
          <a:lstStyle/>
          <a:p>
            <a:pPr marL="0" indent="0">
              <a:buNone/>
            </a:pPr>
            <a:r>
              <a:rPr lang="en-IN" sz="2400" b="1" dirty="0"/>
              <a:t>Handling missing values through median/mode imputation</a:t>
            </a:r>
            <a:r>
              <a:rPr lang="en-IN" sz="2400" dirty="0"/>
              <a:t>.</a:t>
            </a:r>
          </a:p>
          <a:p>
            <a:pPr marL="0" indent="0">
              <a:buNone/>
            </a:pPr>
            <a:r>
              <a:rPr lang="en-IN" sz="2400" dirty="0"/>
              <a:t> </a:t>
            </a:r>
            <a:br>
              <a:rPr lang="en-IN" sz="2400" dirty="0"/>
            </a:br>
            <a:r>
              <a:rPr lang="en-IN" sz="2400" dirty="0"/>
              <a:t>I used descriptive statistics from excel to perform functions to find average, median and mode to fill in the missing values. </a:t>
            </a:r>
          </a:p>
          <a:p>
            <a:pPr marL="0" indent="0">
              <a:buNone/>
            </a:pPr>
            <a:br>
              <a:rPr lang="en-IN" sz="2400" dirty="0"/>
            </a:br>
            <a:r>
              <a:rPr lang="en-IN" sz="2400" b="1" dirty="0"/>
              <a:t>Numerical variables: </a:t>
            </a:r>
            <a:r>
              <a:rPr lang="en-IN" sz="2400" dirty="0"/>
              <a:t>these are the variables with numerical values and to impute missing values in here we use average or median depending on the range and distribution of the data. </a:t>
            </a:r>
          </a:p>
          <a:p>
            <a:pPr marL="0" indent="0">
              <a:buNone/>
            </a:pPr>
            <a:br>
              <a:rPr lang="en-IN" sz="2400" dirty="0"/>
            </a:br>
            <a:r>
              <a:rPr lang="en-IN" sz="2400" dirty="0"/>
              <a:t>Ex</a:t>
            </a:r>
            <a:r>
              <a:rPr lang="en-IN" sz="2400" b="1" dirty="0"/>
              <a:t>:- AMT_ANNUITY, AMT_CREDIT, AMT_INCOME_TOTAL</a:t>
            </a:r>
            <a:r>
              <a:rPr lang="en-IN" sz="2400" dirty="0"/>
              <a:t>. Missing values in these columns were filled using median imputation </a:t>
            </a:r>
            <a:br>
              <a:rPr lang="en-IN" sz="2400" dirty="0"/>
            </a:br>
            <a:br>
              <a:rPr lang="en-IN" sz="2400" dirty="0"/>
            </a:br>
            <a:r>
              <a:rPr lang="en-IN" sz="2400" b="1" dirty="0"/>
              <a:t>Categorical variables: </a:t>
            </a:r>
            <a:r>
              <a:rPr lang="en-IN" sz="2400" dirty="0"/>
              <a:t>these are the variables with non-numerical values and to impute missing values in here we use mode. </a:t>
            </a:r>
          </a:p>
          <a:p>
            <a:pPr marL="0" indent="0">
              <a:buNone/>
            </a:pPr>
            <a:br>
              <a:rPr lang="en-IN" sz="2400" dirty="0"/>
            </a:br>
            <a:r>
              <a:rPr lang="en-IN" sz="2400" dirty="0"/>
              <a:t>Ex:- </a:t>
            </a:r>
            <a:r>
              <a:rPr lang="en-IN" sz="2400" b="1" dirty="0"/>
              <a:t>NAME_CONTRACT_TYPE, NAME_TYPE_SUITE</a:t>
            </a:r>
            <a:r>
              <a:rPr lang="en-IN" sz="2400" dirty="0"/>
              <a:t>. Missing values in these types of columns were filled using mode imputation </a:t>
            </a:r>
          </a:p>
          <a:p>
            <a:endParaRPr lang="en-IN" sz="2400" dirty="0"/>
          </a:p>
        </p:txBody>
      </p:sp>
    </p:spTree>
    <p:extLst>
      <p:ext uri="{BB962C8B-B14F-4D97-AF65-F5344CB8AC3E}">
        <p14:creationId xmlns:p14="http://schemas.microsoft.com/office/powerpoint/2010/main" val="3572324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1211</TotalTime>
  <Words>1993</Words>
  <Application>Microsoft Office PowerPoint</Application>
  <PresentationFormat>Widescreen</PresentationFormat>
  <Paragraphs>178</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Aptos Narrow</vt:lpstr>
      <vt:lpstr>Arial</vt:lpstr>
      <vt:lpstr>Manrope</vt:lpstr>
      <vt:lpstr>Office Theme</vt:lpstr>
      <vt:lpstr>Bank Loan Case Study</vt:lpstr>
      <vt:lpstr>Project Description </vt:lpstr>
      <vt:lpstr>Approach</vt:lpstr>
      <vt:lpstr>Tech Stack</vt:lpstr>
      <vt:lpstr>Understanding data </vt:lpstr>
      <vt:lpstr> INSIGHTS</vt:lpstr>
      <vt:lpstr>PowerPoint Presentation</vt:lpstr>
      <vt:lpstr>PowerPoint Presentation</vt:lpstr>
      <vt:lpstr>PowerPoint Presentation</vt:lpstr>
      <vt:lpstr>PowerPoint Presentation</vt:lpstr>
      <vt:lpstr>PowerPoint Presentation</vt:lpstr>
      <vt:lpstr>Outlier investigation </vt:lpstr>
      <vt:lpstr>PowerPoint Presentation</vt:lpstr>
      <vt:lpstr>Outlier investigation</vt:lpstr>
      <vt:lpstr>PowerPoint Presentation</vt:lpstr>
      <vt:lpstr>PowerPoint Presentation</vt:lpstr>
      <vt:lpstr>PowerPoint Presentation</vt:lpstr>
      <vt:lpstr>PowerPoint Presentation</vt:lpstr>
      <vt:lpstr>PowerPoint Presentation</vt:lpstr>
      <vt:lpstr>Bivariate Analysis</vt:lpstr>
      <vt:lpstr>PowerPoint Presentation</vt:lpstr>
      <vt:lpstr>PowerPoint Presentation</vt:lpstr>
      <vt:lpstr>Top correlations </vt:lpstr>
      <vt:lpstr>Previous_application additional investigation </vt:lpstr>
      <vt:lpstr>Suggestions</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Meghneel Gogoi [CCE - 2022]</dc:creator>
  <cp:lastModifiedBy>Meghneel Gogoi [CCE - 2022]</cp:lastModifiedBy>
  <cp:revision>4</cp:revision>
  <dcterms:created xsi:type="dcterms:W3CDTF">2024-08-10T10:43:59Z</dcterms:created>
  <dcterms:modified xsi:type="dcterms:W3CDTF">2024-08-12T18:20:56Z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